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sldIdLst>
    <p:sldId id="294" r:id="rId6"/>
    <p:sldId id="295" r:id="rId7"/>
    <p:sldId id="287" r:id="rId8"/>
    <p:sldId id="292" r:id="rId9"/>
    <p:sldId id="293" r:id="rId10"/>
    <p:sldId id="288" r:id="rId11"/>
    <p:sldId id="289" r:id="rId12"/>
    <p:sldId id="290" r:id="rId13"/>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E1B3A57-63E3-4FFF-AE8D-DC6F61AD5856}">
          <p14:sldIdLst>
            <p14:sldId id="294"/>
            <p14:sldId id="295"/>
            <p14:sldId id="287"/>
            <p14:sldId id="292"/>
            <p14:sldId id="293"/>
            <p14:sldId id="288"/>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088"/>
    <a:srgbClr val="00563F"/>
    <a:srgbClr val="F2F2F2"/>
    <a:srgbClr val="00A1DF"/>
    <a:srgbClr val="9ACAEB"/>
    <a:srgbClr val="7C98AB"/>
    <a:srgbClr val="003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76" autoAdjust="0"/>
    <p:restoredTop sz="78683" autoAdjust="0"/>
  </p:normalViewPr>
  <p:slideViewPr>
    <p:cSldViewPr snapToGrid="0">
      <p:cViewPr varScale="1">
        <p:scale>
          <a:sx n="88" d="100"/>
          <a:sy n="88" d="100"/>
        </p:scale>
        <p:origin x="6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5625E4D0-4EB5-4869-855A-286F6C4334BE}" type="datetimeFigureOut">
              <a:rPr lang="en-GB" smtClean="0"/>
              <a:t>18/01/2019</a:t>
            </a:fld>
            <a:endParaRPr lang="en-GB"/>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2CC82B2C-39D2-4558-B6B6-95C08AAB04E3}" type="slidenum">
              <a:rPr lang="en-GB" smtClean="0"/>
              <a:t>‹#›</a:t>
            </a:fld>
            <a:endParaRPr lang="en-GB"/>
          </a:p>
        </p:txBody>
      </p:sp>
    </p:spTree>
    <p:extLst>
      <p:ext uri="{BB962C8B-B14F-4D97-AF65-F5344CB8AC3E}">
        <p14:creationId xmlns:p14="http://schemas.microsoft.com/office/powerpoint/2010/main" val="190068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1</a:t>
            </a:fld>
            <a:endParaRPr lang="en-GB"/>
          </a:p>
        </p:txBody>
      </p:sp>
    </p:spTree>
    <p:extLst>
      <p:ext uri="{BB962C8B-B14F-4D97-AF65-F5344CB8AC3E}">
        <p14:creationId xmlns:p14="http://schemas.microsoft.com/office/powerpoint/2010/main" val="39905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Explain what</a:t>
            </a:r>
            <a:r>
              <a:rPr lang="en-GB" baseline="0" dirty="0" smtClean="0"/>
              <a:t> the money management module is expected to help with.</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Highlight that this is one lesson out of five and briefly what the other lessons include. </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2</a:t>
            </a:fld>
            <a:endParaRPr lang="en-GB"/>
          </a:p>
        </p:txBody>
      </p:sp>
    </p:spTree>
    <p:extLst>
      <p:ext uri="{BB962C8B-B14F-4D97-AF65-F5344CB8AC3E}">
        <p14:creationId xmlns:p14="http://schemas.microsoft.com/office/powerpoint/2010/main" val="281904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Split</a:t>
            </a:r>
            <a:r>
              <a:rPr lang="en-GB" baseline="0" dirty="0" smtClean="0"/>
              <a:t> the group in two and give each group one of the categories. Ask them to write down as many ideas as then can in relation to their category.</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After the group have populated some ideas, swap the mind maps over and get them to repeat but with the other category.</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Bring the groups back together and get one person from each group to read out their ideas.</a:t>
            </a:r>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3</a:t>
            </a:fld>
            <a:endParaRPr lang="en-GB"/>
          </a:p>
        </p:txBody>
      </p:sp>
    </p:spTree>
    <p:extLst>
      <p:ext uri="{BB962C8B-B14F-4D97-AF65-F5344CB8AC3E}">
        <p14:creationId xmlns:p14="http://schemas.microsoft.com/office/powerpoint/2010/main" val="82837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Run through the points on the slide and link back in with any ideas that the group came up with.</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Budget – this should ensure you have enough money left to pay for the important things.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Make sure that you only spend what you can afford.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Direct debits or standing orders – this will ensure your payments are made on time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Reduce outgoings – you may be able to reduce what you are paying out such as household bills or council tax.</a:t>
            </a:r>
          </a:p>
          <a:p>
            <a:pPr marL="171450" indent="-171450">
              <a:buFont typeface="Arial" panose="020B0604020202020204" pitchFamily="34" charset="0"/>
              <a:buChar cha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This will help to give you back up in case of an unplanned spend</a:t>
            </a:r>
          </a:p>
        </p:txBody>
      </p:sp>
      <p:sp>
        <p:nvSpPr>
          <p:cNvPr id="4" name="Slide Number Placeholder 3"/>
          <p:cNvSpPr>
            <a:spLocks noGrp="1"/>
          </p:cNvSpPr>
          <p:nvPr>
            <p:ph type="sldNum" sz="quarter" idx="10"/>
          </p:nvPr>
        </p:nvSpPr>
        <p:spPr/>
        <p:txBody>
          <a:bodyPr/>
          <a:lstStyle/>
          <a:p>
            <a:fld id="{2CC82B2C-39D2-4558-B6B6-95C08AAB04E3}" type="slidenum">
              <a:rPr lang="en-GB" smtClean="0"/>
              <a:t>4</a:t>
            </a:fld>
            <a:endParaRPr lang="en-GB"/>
          </a:p>
        </p:txBody>
      </p:sp>
    </p:spTree>
    <p:extLst>
      <p:ext uri="{BB962C8B-B14F-4D97-AF65-F5344CB8AC3E}">
        <p14:creationId xmlns:p14="http://schemas.microsoft.com/office/powerpoint/2010/main" val="261603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Run through the points on the slide and link back in with any ideas that the group came up with.</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1" baseline="0" dirty="0" smtClean="0"/>
              <a:t>Plan</a:t>
            </a:r>
            <a:r>
              <a:rPr lang="en-GB" baseline="0" dirty="0" smtClean="0"/>
              <a:t> – if you work through a plan it will help to structure how you will pay the money back.</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1" baseline="0" dirty="0" smtClean="0"/>
              <a:t>Don’t hide </a:t>
            </a:r>
            <a:r>
              <a:rPr lang="en-GB" baseline="0" dirty="0" smtClean="0"/>
              <a:t>– </a:t>
            </a:r>
            <a:r>
              <a:rPr lang="en-GB" b="0" baseline="0" dirty="0" smtClean="0"/>
              <a:t>accepting the debt is the first step towards getting it sorted.</a:t>
            </a:r>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1" baseline="0" dirty="0" smtClean="0"/>
              <a:t>Afford to pay back</a:t>
            </a:r>
            <a:r>
              <a:rPr lang="en-GB" b="0" baseline="0" dirty="0" smtClean="0"/>
              <a:t> – find an amount that you will be able to keep paying otherwise you may end up in further debt.</a:t>
            </a:r>
            <a:endParaRPr lang="en-GB" b="1" baseline="0" dirty="0" smtClean="0"/>
          </a:p>
          <a:p>
            <a:pPr marL="171450" indent="-171450">
              <a:buFont typeface="Arial" panose="020B0604020202020204" pitchFamily="34" charset="0"/>
              <a:buChar char="•"/>
            </a:pPr>
            <a:endParaRPr lang="en-GB" b="0" baseline="0" dirty="0" smtClean="0"/>
          </a:p>
          <a:p>
            <a:pPr marL="171450" indent="-171450">
              <a:buFont typeface="Arial" panose="020B0604020202020204" pitchFamily="34" charset="0"/>
              <a:buChar char="•"/>
            </a:pPr>
            <a:r>
              <a:rPr lang="en-GB" b="1" baseline="0" dirty="0" smtClean="0"/>
              <a:t>Speak to companies</a:t>
            </a:r>
            <a:r>
              <a:rPr lang="en-GB" b="0" baseline="0" dirty="0" smtClean="0"/>
              <a:t> – they will often be able to help and some will have some form of debt repayment plan. Move onto the next slide which details some of the organisations that provide free help and advice.</a:t>
            </a:r>
            <a:endParaRPr lang="en-GB" b="1" baseline="0" dirty="0" smtClean="0"/>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5</a:t>
            </a:fld>
            <a:endParaRPr lang="en-GB"/>
          </a:p>
        </p:txBody>
      </p:sp>
    </p:spTree>
    <p:extLst>
      <p:ext uri="{BB962C8B-B14F-4D97-AF65-F5344CB8AC3E}">
        <p14:creationId xmlns:p14="http://schemas.microsoft.com/office/powerpoint/2010/main" val="383512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Talk through the help and support</a:t>
            </a:r>
            <a:r>
              <a:rPr lang="en-GB" baseline="0" dirty="0" smtClean="0"/>
              <a:t> available and you can direct them to these sites for further information.</a:t>
            </a:r>
            <a:endParaRPr lang="en-GB"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6</a:t>
            </a:fld>
            <a:endParaRPr lang="en-GB"/>
          </a:p>
        </p:txBody>
      </p:sp>
    </p:spTree>
    <p:extLst>
      <p:ext uri="{BB962C8B-B14F-4D97-AF65-F5344CB8AC3E}">
        <p14:creationId xmlns:p14="http://schemas.microsoft.com/office/powerpoint/2010/main" val="91937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important thing</a:t>
            </a:r>
            <a:r>
              <a:rPr lang="en-GB" baseline="0" dirty="0" smtClean="0"/>
              <a:t> to remember if you’re finding it hard to pay your bills is - </a:t>
            </a:r>
            <a:r>
              <a:rPr lang="en-GB" b="0" baseline="0" dirty="0" smtClean="0"/>
              <a:t>don’t ignore the problem</a:t>
            </a:r>
            <a:r>
              <a:rPr lang="en-GB" baseline="0" dirty="0" smtClean="0"/>
              <a:t>. Debts very rarely disappear all by themselves!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you’re ever struggling to pay your water bill, the good news is that we have lots of ways we can help. This could include delaying your payments, reducing your bill or setting up a payment plan which makes your bill easier to pay. Paying your water bill by Direct Debit will also reduce your bill by £5 a year.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Remember,</a:t>
            </a:r>
            <a:r>
              <a:rPr lang="en-GB" baseline="0" dirty="0" smtClean="0"/>
              <a:t> m</a:t>
            </a:r>
            <a:r>
              <a:rPr lang="en-GB" dirty="0" smtClean="0"/>
              <a:t>ost companies you deal</a:t>
            </a:r>
            <a:r>
              <a:rPr lang="en-GB" baseline="0" dirty="0" smtClean="0"/>
              <a:t> with </a:t>
            </a:r>
            <a:r>
              <a:rPr lang="en-GB" dirty="0" smtClean="0"/>
              <a:t>will help if you’re struggling</a:t>
            </a:r>
            <a:r>
              <a:rPr lang="en-GB" baseline="0" dirty="0" smtClean="0"/>
              <a:t> with your bills so always give them a call as soon as you have a problem. Companies have nothing to gain by you falling behind with your payments and will always try to help.</a:t>
            </a:r>
            <a:endParaRPr lang="en-GB" dirty="0" smtClean="0"/>
          </a:p>
          <a:p>
            <a:endParaRPr lang="en-GB" dirty="0" smtClean="0"/>
          </a:p>
          <a:p>
            <a:r>
              <a:rPr lang="en-GB" dirty="0" smtClean="0"/>
              <a:t>If you or a family</a:t>
            </a:r>
            <a:r>
              <a:rPr lang="en-GB" baseline="0" dirty="0" smtClean="0"/>
              <a:t> member need additional support due to disability, mental health issues, debt or age, please let us know. We can then register you for our Priority Services scheme which means you benefit from additional free services related to your water and wastewater services. Your energy company will also have a priority services scheme you can register for.</a:t>
            </a:r>
            <a:endParaRPr lang="en-GB" dirty="0" smtClean="0"/>
          </a:p>
        </p:txBody>
      </p:sp>
      <p:sp>
        <p:nvSpPr>
          <p:cNvPr id="4" name="Slide Number Placeholder 3"/>
          <p:cNvSpPr>
            <a:spLocks noGrp="1"/>
          </p:cNvSpPr>
          <p:nvPr>
            <p:ph type="sldNum" sz="quarter" idx="10"/>
          </p:nvPr>
        </p:nvSpPr>
        <p:spPr/>
        <p:txBody>
          <a:bodyPr/>
          <a:lstStyle/>
          <a:p>
            <a:fld id="{2CC82B2C-39D2-4558-B6B6-95C08AAB04E3}" type="slidenum">
              <a:rPr lang="en-GB" smtClean="0"/>
              <a:t>7</a:t>
            </a:fld>
            <a:endParaRPr lang="en-GB"/>
          </a:p>
        </p:txBody>
      </p:sp>
    </p:spTree>
    <p:extLst>
      <p:ext uri="{BB962C8B-B14F-4D97-AF65-F5344CB8AC3E}">
        <p14:creationId xmlns:p14="http://schemas.microsoft.com/office/powerpoint/2010/main" val="132855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Briefly</a:t>
            </a:r>
            <a:r>
              <a:rPr lang="en-GB" baseline="0" dirty="0" smtClean="0"/>
              <a:t> discuss what has been r</a:t>
            </a:r>
            <a:r>
              <a:rPr lang="en-GB" dirty="0" smtClean="0"/>
              <a:t>un through in the session and answer any</a:t>
            </a:r>
            <a:r>
              <a:rPr lang="en-GB" baseline="0" dirty="0" smtClean="0"/>
              <a:t> questions with the group to ensure they have understood the content.</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Ask each of the participants for one thing that they have learnt today.</a:t>
            </a:r>
            <a:endParaRPr lang="en-GB" dirty="0"/>
          </a:p>
        </p:txBody>
      </p:sp>
      <p:sp>
        <p:nvSpPr>
          <p:cNvPr id="4" name="Slide Number Placeholder 3"/>
          <p:cNvSpPr>
            <a:spLocks noGrp="1"/>
          </p:cNvSpPr>
          <p:nvPr>
            <p:ph type="sldNum" sz="quarter" idx="10"/>
          </p:nvPr>
        </p:nvSpPr>
        <p:spPr/>
        <p:txBody>
          <a:bodyPr/>
          <a:lstStyle/>
          <a:p>
            <a:fld id="{2CC82B2C-39D2-4558-B6B6-95C08AAB04E3}" type="slidenum">
              <a:rPr lang="en-GB" smtClean="0"/>
              <a:t>8</a:t>
            </a:fld>
            <a:endParaRPr lang="en-GB"/>
          </a:p>
        </p:txBody>
      </p:sp>
    </p:spTree>
    <p:extLst>
      <p:ext uri="{BB962C8B-B14F-4D97-AF65-F5344CB8AC3E}">
        <p14:creationId xmlns:p14="http://schemas.microsoft.com/office/powerpoint/2010/main" val="218769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userDrawn="1"/>
        </p:nvSpPr>
        <p:spPr>
          <a:xfrm rot="5400000">
            <a:off x="-23649" y="-6925"/>
            <a:ext cx="1926900" cy="1879603"/>
          </a:xfrm>
          <a:prstGeom prst="triangle">
            <a:avLst>
              <a:gd name="adj" fmla="val 443"/>
            </a:avLst>
          </a:prstGeom>
          <a:solidFill>
            <a:srgbClr val="00563F"/>
          </a:solidFill>
          <a:ln>
            <a:noFill/>
          </a:ln>
          <a:effectLst>
            <a:outerShdw blurRad="495300" dist="50800" dir="5400000" algn="ctr" rotWithShape="0">
              <a:schemeClr val="tx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rot="18900000">
            <a:off x="-73835" y="463598"/>
            <a:ext cx="1445279" cy="461665"/>
          </a:xfrm>
          <a:prstGeom prst="rect">
            <a:avLst/>
          </a:prstGeom>
          <a:noFill/>
        </p:spPr>
        <p:txBody>
          <a:bodyPr wrap="square" rtlCol="0">
            <a:spAutoFit/>
          </a:bodyPr>
          <a:lstStyle/>
          <a:p>
            <a:pPr algn="ctr"/>
            <a:r>
              <a:rPr lang="en-GB" sz="2400" b="1" dirty="0" smtClean="0">
                <a:solidFill>
                  <a:schemeClr val="bg1"/>
                </a:solidFill>
              </a:rPr>
              <a:t>ACTIVITY</a:t>
            </a:r>
            <a:endParaRPr lang="en-GB" sz="2400" b="1" dirty="0">
              <a:solidFill>
                <a:schemeClr val="bg1"/>
              </a:solidFill>
            </a:endParaRPr>
          </a:p>
        </p:txBody>
      </p:sp>
    </p:spTree>
    <p:extLst>
      <p:ext uri="{BB962C8B-B14F-4D97-AF65-F5344CB8AC3E}">
        <p14:creationId xmlns:p14="http://schemas.microsoft.com/office/powerpoint/2010/main" val="2120166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A5972-7004-45F6-A25A-0465ADAB3CBC}"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89893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923969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407392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50910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219288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A5972-7004-45F6-A25A-0465ADAB3CBC}"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57105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0A5972-7004-45F6-A25A-0465ADAB3CBC}"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033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0A5972-7004-45F6-A25A-0465ADAB3CBC}" type="datetimeFigureOut">
              <a:rPr lang="en-GB" smtClean="0"/>
              <a:t>18/01/2019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92188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0A5972-7004-45F6-A25A-0465ADAB3CBC}" type="datetimeFigureOut">
              <a:rPr lang="en-GB" smtClean="0"/>
              <a:t>18/01/2019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64425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A5972-7004-45F6-A25A-0465ADAB3CBC}" type="datetimeFigureOut">
              <a:rPr lang="en-GB" smtClean="0"/>
              <a:t>18/01/2019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145115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A5972-7004-45F6-A25A-0465ADAB3CBC}"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7A16B-9601-4055-B4DC-19B54E5D49F0}" type="slidenum">
              <a:rPr lang="en-GB" smtClean="0"/>
              <a:t>‹#›</a:t>
            </a:fld>
            <a:endParaRPr lang="en-GB"/>
          </a:p>
        </p:txBody>
      </p:sp>
    </p:spTree>
    <p:extLst>
      <p:ext uri="{BB962C8B-B14F-4D97-AF65-F5344CB8AC3E}">
        <p14:creationId xmlns:p14="http://schemas.microsoft.com/office/powerpoint/2010/main" val="354448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A5972-7004-45F6-A25A-0465ADAB3CBC}" type="datetimeFigureOut">
              <a:rPr lang="en-GB" smtClean="0"/>
              <a:t>18/01/2019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7A16B-9601-4055-B4DC-19B54E5D49F0}" type="slidenum">
              <a:rPr lang="en-GB" smtClean="0"/>
              <a:t>‹#›</a:t>
            </a:fld>
            <a:endParaRPr lang="en-GB"/>
          </a:p>
        </p:txBody>
      </p:sp>
    </p:spTree>
    <p:extLst>
      <p:ext uri="{BB962C8B-B14F-4D97-AF65-F5344CB8AC3E}">
        <p14:creationId xmlns:p14="http://schemas.microsoft.com/office/powerpoint/2010/main" val="336250030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s://www.citizensadvice.org.uk/" TargetMode="External"/><Relationship Id="rId3" Type="http://schemas.openxmlformats.org/officeDocument/2006/relationships/image" Target="../media/image15.png"/><Relationship Id="rId7" Type="http://schemas.openxmlformats.org/officeDocument/2006/relationships/hyperlink" Target="https://www.moneyadviceservice.org.uk/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moneysavingexpert.com/" TargetMode="External"/><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unitedutilities.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309" r="22177"/>
          <a:stretch/>
        </p:blipFill>
        <p:spPr>
          <a:xfrm>
            <a:off x="2640751" y="0"/>
            <a:ext cx="9551249" cy="6876000"/>
          </a:xfrm>
          <a:prstGeom prst="rect">
            <a:avLst/>
          </a:prstGeom>
        </p:spPr>
      </p:pic>
      <p:sp>
        <p:nvSpPr>
          <p:cNvPr id="3" name="Rectangle 2"/>
          <p:cNvSpPr/>
          <p:nvPr/>
        </p:nvSpPr>
        <p:spPr>
          <a:xfrm>
            <a:off x="0" y="0"/>
            <a:ext cx="4559300" cy="687600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88665" y="400098"/>
            <a:ext cx="1944000" cy="340131"/>
          </a:xfrm>
          <a:prstGeom prst="rect">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5599343"/>
            <a:ext cx="1662851" cy="784490"/>
          </a:xfrm>
          <a:prstGeom prst="rect">
            <a:avLst/>
          </a:prstGeom>
        </p:spPr>
      </p:pic>
      <p:sp>
        <p:nvSpPr>
          <p:cNvPr id="8" name="Title 1"/>
          <p:cNvSpPr txBox="1">
            <a:spLocks/>
          </p:cNvSpPr>
          <p:nvPr/>
        </p:nvSpPr>
        <p:spPr>
          <a:xfrm>
            <a:off x="388666" y="412798"/>
            <a:ext cx="3223452" cy="5330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smtClean="0">
                <a:solidFill>
                  <a:schemeClr val="bg1"/>
                </a:solidFill>
                <a:latin typeface="+mn-lt"/>
              </a:rPr>
              <a:t>Curriculum for Life   </a:t>
            </a:r>
            <a:r>
              <a:rPr lang="en-GB" sz="1800" dirty="0" smtClean="0">
                <a:solidFill>
                  <a:srgbClr val="00563F"/>
                </a:solidFill>
                <a:latin typeface="+mn-lt"/>
              </a:rPr>
              <a:t>Session 5</a:t>
            </a:r>
            <a:endParaRPr lang="en-GB" sz="1800" dirty="0">
              <a:solidFill>
                <a:srgbClr val="00563F"/>
              </a:solidFill>
              <a:latin typeface="+mn-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5" y="2590722"/>
            <a:ext cx="3712509" cy="1636824"/>
          </a:xfrm>
          <a:prstGeom prst="rect">
            <a:avLst/>
          </a:prstGeom>
        </p:spPr>
      </p:pic>
      <p:grpSp>
        <p:nvGrpSpPr>
          <p:cNvPr id="9" name="Group 8"/>
          <p:cNvGrpSpPr/>
          <p:nvPr/>
        </p:nvGrpSpPr>
        <p:grpSpPr>
          <a:xfrm>
            <a:off x="9101280" y="5791200"/>
            <a:ext cx="2817859" cy="1084800"/>
            <a:chOff x="8602916" y="5599343"/>
            <a:chExt cx="3316224" cy="1276657"/>
          </a:xfrm>
        </p:grpSpPr>
        <p:sp>
          <p:nvSpPr>
            <p:cNvPr id="12" name="Rectangle 11"/>
            <p:cNvSpPr/>
            <p:nvPr/>
          </p:nvSpPr>
          <p:spPr>
            <a:xfrm>
              <a:off x="8602916" y="5599343"/>
              <a:ext cx="3316224" cy="127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685" y="5868034"/>
              <a:ext cx="2814221" cy="584128"/>
            </a:xfrm>
            <a:prstGeom prst="rect">
              <a:avLst/>
            </a:prstGeom>
          </p:spPr>
        </p:pic>
      </p:grpSp>
    </p:spTree>
    <p:extLst>
      <p:ext uri="{BB962C8B-B14F-4D97-AF65-F5344CB8AC3E}">
        <p14:creationId xmlns:p14="http://schemas.microsoft.com/office/powerpoint/2010/main" val="105033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76000"/>
            <a:chOff x="0" y="0"/>
            <a:chExt cx="12192000" cy="687600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09" r="22177"/>
            <a:stretch/>
          </p:blipFill>
          <p:spPr>
            <a:xfrm>
              <a:off x="2640751" y="0"/>
              <a:ext cx="9551249" cy="6876000"/>
            </a:xfrm>
            <a:prstGeom prst="rect">
              <a:avLst/>
            </a:prstGeom>
          </p:spPr>
        </p:pic>
        <p:sp>
          <p:nvSpPr>
            <p:cNvPr id="18" name="Rectangle 17"/>
            <p:cNvSpPr/>
            <p:nvPr/>
          </p:nvSpPr>
          <p:spPr>
            <a:xfrm>
              <a:off x="0" y="0"/>
              <a:ext cx="4559300" cy="687600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50" y="5599343"/>
              <a:ext cx="1662851" cy="78449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35" y="2590722"/>
              <a:ext cx="3712509" cy="1636824"/>
            </a:xfrm>
            <a:prstGeom prst="rect">
              <a:avLst/>
            </a:prstGeom>
          </p:spPr>
        </p:pic>
      </p:grpSp>
      <p:grpSp>
        <p:nvGrpSpPr>
          <p:cNvPr id="22" name="Group 21"/>
          <p:cNvGrpSpPr/>
          <p:nvPr/>
        </p:nvGrpSpPr>
        <p:grpSpPr>
          <a:xfrm>
            <a:off x="9101280" y="5791200"/>
            <a:ext cx="2817859" cy="1084800"/>
            <a:chOff x="8602916" y="5599343"/>
            <a:chExt cx="3316224" cy="1276657"/>
          </a:xfrm>
        </p:grpSpPr>
        <p:sp>
          <p:nvSpPr>
            <p:cNvPr id="24" name="Rectangle 23"/>
            <p:cNvSpPr/>
            <p:nvPr/>
          </p:nvSpPr>
          <p:spPr>
            <a:xfrm>
              <a:off x="8602916" y="5599343"/>
              <a:ext cx="3316224" cy="127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2685" y="5868034"/>
              <a:ext cx="2814221" cy="584128"/>
            </a:xfrm>
            <a:prstGeom prst="rect">
              <a:avLst/>
            </a:prstGeom>
          </p:spPr>
        </p:pic>
      </p:gr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252" r="22177"/>
          <a:stretch/>
        </p:blipFill>
        <p:spPr>
          <a:xfrm>
            <a:off x="-43543" y="0"/>
            <a:ext cx="7649028" cy="6876000"/>
          </a:xfrm>
          <a:prstGeom prst="rect">
            <a:avLst/>
          </a:prstGeom>
        </p:spPr>
      </p:pic>
      <p:sp>
        <p:nvSpPr>
          <p:cNvPr id="13" name="Rectangle 12"/>
          <p:cNvSpPr/>
          <p:nvPr/>
        </p:nvSpPr>
        <p:spPr>
          <a:xfrm>
            <a:off x="7605485" y="-4805"/>
            <a:ext cx="4586515" cy="688561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3E088"/>
              </a:solidFill>
            </a:endParaRPr>
          </a:p>
        </p:txBody>
      </p:sp>
      <p:sp>
        <p:nvSpPr>
          <p:cNvPr id="14" name="Rectangle 13"/>
          <p:cNvSpPr/>
          <p:nvPr/>
        </p:nvSpPr>
        <p:spPr>
          <a:xfrm>
            <a:off x="388665" y="400098"/>
            <a:ext cx="1944000" cy="340131"/>
          </a:xfrm>
          <a:prstGeom prst="rect">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388666" y="412798"/>
            <a:ext cx="3223452" cy="53305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smtClean="0">
                <a:solidFill>
                  <a:schemeClr val="bg1"/>
                </a:solidFill>
                <a:latin typeface="+mn-lt"/>
              </a:rPr>
              <a:t>Curriculum for Life   </a:t>
            </a:r>
            <a:r>
              <a:rPr lang="en-GB" sz="1800" dirty="0" smtClean="0">
                <a:solidFill>
                  <a:schemeClr val="bg1"/>
                </a:solidFill>
                <a:latin typeface="+mn-lt"/>
              </a:rPr>
              <a:t>Session 5</a:t>
            </a:r>
            <a:endParaRPr lang="en-GB" sz="1800" dirty="0">
              <a:solidFill>
                <a:schemeClr val="bg1"/>
              </a:solidFill>
              <a:latin typeface="+mn-lt"/>
            </a:endParaRPr>
          </a:p>
        </p:txBody>
      </p:sp>
      <p:sp>
        <p:nvSpPr>
          <p:cNvPr id="3" name="Content Placeholder 2"/>
          <p:cNvSpPr>
            <a:spLocks noGrp="1"/>
          </p:cNvSpPr>
          <p:nvPr>
            <p:ph idx="1"/>
          </p:nvPr>
        </p:nvSpPr>
        <p:spPr>
          <a:xfrm>
            <a:off x="8184000" y="666623"/>
            <a:ext cx="3414852" cy="4351338"/>
          </a:xfrm>
        </p:spPr>
        <p:txBody>
          <a:bodyPr>
            <a:noAutofit/>
          </a:bodyPr>
          <a:lstStyle/>
          <a:p>
            <a:pPr marL="0" indent="0">
              <a:buNone/>
            </a:pPr>
            <a:endParaRPr lang="en-GB" sz="2000" b="1" dirty="0" smtClean="0">
              <a:solidFill>
                <a:schemeClr val="bg1"/>
              </a:solidFill>
            </a:endParaRPr>
          </a:p>
          <a:p>
            <a:pPr marL="0" indent="0">
              <a:buNone/>
            </a:pPr>
            <a:r>
              <a:rPr lang="en-GB" sz="1600" b="1" dirty="0">
                <a:solidFill>
                  <a:srgbClr val="00563F"/>
                </a:solidFill>
              </a:rPr>
              <a:t>Session 5</a:t>
            </a:r>
            <a:br>
              <a:rPr lang="en-GB" sz="1600" b="1" dirty="0">
                <a:solidFill>
                  <a:srgbClr val="00563F"/>
                </a:solidFill>
              </a:rPr>
            </a:br>
            <a:r>
              <a:rPr lang="en-GB" sz="1600" dirty="0">
                <a:solidFill>
                  <a:srgbClr val="00563F"/>
                </a:solidFill>
              </a:rPr>
              <a:t>Key tips on managing debt, </a:t>
            </a:r>
            <a:br>
              <a:rPr lang="en-GB" sz="1600" dirty="0">
                <a:solidFill>
                  <a:srgbClr val="00563F"/>
                </a:solidFill>
              </a:rPr>
            </a:br>
            <a:r>
              <a:rPr lang="en-GB" sz="1600" dirty="0">
                <a:solidFill>
                  <a:srgbClr val="00563F"/>
                </a:solidFill>
              </a:rPr>
              <a:t>Help and support available</a:t>
            </a:r>
            <a:endParaRPr lang="en-GB" sz="2000" dirty="0">
              <a:solidFill>
                <a:srgbClr val="00563F"/>
              </a:solidFill>
            </a:endParaRPr>
          </a:p>
          <a:p>
            <a:pPr marL="0" indent="0">
              <a:buNone/>
            </a:pPr>
            <a:endParaRPr lang="en-GB" sz="1600" b="1" dirty="0" smtClean="0">
              <a:solidFill>
                <a:srgbClr val="00563F"/>
              </a:solidFill>
            </a:endParaRPr>
          </a:p>
          <a:p>
            <a:pPr marL="0" indent="0">
              <a:buNone/>
            </a:pPr>
            <a:endParaRPr lang="en-GB" sz="1600" b="1" dirty="0" smtClean="0">
              <a:solidFill>
                <a:srgbClr val="00563F"/>
              </a:solidFill>
            </a:endParaRPr>
          </a:p>
          <a:p>
            <a:pPr marL="0" lvl="0" indent="0">
              <a:buNone/>
            </a:pPr>
            <a:r>
              <a:rPr lang="en-GB" sz="2000" b="1" dirty="0" smtClean="0">
                <a:solidFill>
                  <a:srgbClr val="00563F"/>
                </a:solidFill>
              </a:rPr>
              <a:t> </a:t>
            </a:r>
            <a:br>
              <a:rPr lang="en-GB" sz="2000" b="1" dirty="0" smtClean="0">
                <a:solidFill>
                  <a:srgbClr val="00563F"/>
                </a:solidFill>
              </a:rPr>
            </a:br>
            <a:endParaRPr lang="en-GB" sz="2000" b="1" dirty="0" smtClean="0">
              <a:solidFill>
                <a:srgbClr val="00563F"/>
              </a:solidFill>
            </a:endParaRPr>
          </a:p>
          <a:p>
            <a:pPr marL="0" indent="0">
              <a:buNone/>
            </a:pPr>
            <a:r>
              <a:rPr lang="en-GB" sz="1600" b="1" dirty="0" smtClean="0">
                <a:solidFill>
                  <a:srgbClr val="00563F"/>
                </a:solidFill>
              </a:rPr>
              <a:t>Session </a:t>
            </a:r>
            <a:r>
              <a:rPr lang="en-GB" sz="1600" b="1" dirty="0">
                <a:solidFill>
                  <a:srgbClr val="00563F"/>
                </a:solidFill>
              </a:rPr>
              <a:t>1</a:t>
            </a:r>
            <a:br>
              <a:rPr lang="en-GB" sz="1600" b="1" dirty="0">
                <a:solidFill>
                  <a:srgbClr val="00563F"/>
                </a:solidFill>
              </a:rPr>
            </a:br>
            <a:r>
              <a:rPr lang="en-GB" sz="1600" dirty="0">
                <a:solidFill>
                  <a:srgbClr val="00563F"/>
                </a:solidFill>
              </a:rPr>
              <a:t>What is debt?</a:t>
            </a:r>
            <a:br>
              <a:rPr lang="en-GB" sz="1600" dirty="0">
                <a:solidFill>
                  <a:srgbClr val="00563F"/>
                </a:solidFill>
              </a:rPr>
            </a:br>
            <a:r>
              <a:rPr lang="en-GB" sz="1600" dirty="0">
                <a:solidFill>
                  <a:srgbClr val="00563F"/>
                </a:solidFill>
              </a:rPr>
              <a:t>Money management – true or false</a:t>
            </a:r>
            <a:r>
              <a:rPr lang="en-GB" sz="1600" dirty="0" smtClean="0">
                <a:solidFill>
                  <a:srgbClr val="00563F"/>
                </a:solidFill>
              </a:rPr>
              <a:t>?</a:t>
            </a:r>
          </a:p>
          <a:p>
            <a:pPr marL="0" indent="0">
              <a:buNone/>
            </a:pPr>
            <a:r>
              <a:rPr lang="en-GB" sz="1600" b="1" dirty="0">
                <a:solidFill>
                  <a:srgbClr val="00563F"/>
                </a:solidFill>
              </a:rPr>
              <a:t>Session 2</a:t>
            </a:r>
            <a:br>
              <a:rPr lang="en-GB" sz="1600" b="1" dirty="0">
                <a:solidFill>
                  <a:srgbClr val="00563F"/>
                </a:solidFill>
              </a:rPr>
            </a:br>
            <a:r>
              <a:rPr lang="en-GB" sz="1600" dirty="0">
                <a:solidFill>
                  <a:srgbClr val="00563F"/>
                </a:solidFill>
              </a:rPr>
              <a:t>Video – hear from other 16-25 </a:t>
            </a:r>
            <a:br>
              <a:rPr lang="en-GB" sz="1600" dirty="0">
                <a:solidFill>
                  <a:srgbClr val="00563F"/>
                </a:solidFill>
              </a:rPr>
            </a:br>
            <a:r>
              <a:rPr lang="en-GB" sz="1600" dirty="0">
                <a:solidFill>
                  <a:srgbClr val="00563F"/>
                </a:solidFill>
              </a:rPr>
              <a:t>year olds, Managing your money</a:t>
            </a:r>
          </a:p>
          <a:p>
            <a:pPr marL="0" lvl="0" indent="0">
              <a:buNone/>
            </a:pPr>
            <a:r>
              <a:rPr lang="en-GB" sz="1600" b="1" dirty="0" smtClean="0">
                <a:solidFill>
                  <a:srgbClr val="00563F"/>
                </a:solidFill>
              </a:rPr>
              <a:t>Session </a:t>
            </a:r>
            <a:r>
              <a:rPr lang="en-GB" sz="1600" b="1" dirty="0">
                <a:solidFill>
                  <a:srgbClr val="00563F"/>
                </a:solidFill>
              </a:rPr>
              <a:t>3</a:t>
            </a:r>
            <a:r>
              <a:rPr lang="en-GB" sz="1600" b="1" dirty="0" smtClean="0">
                <a:solidFill>
                  <a:srgbClr val="00563F"/>
                </a:solidFill>
              </a:rPr>
              <a:t/>
            </a:r>
            <a:br>
              <a:rPr lang="en-GB" sz="1600" b="1" dirty="0" smtClean="0">
                <a:solidFill>
                  <a:srgbClr val="00563F"/>
                </a:solidFill>
              </a:rPr>
            </a:br>
            <a:r>
              <a:rPr lang="en-GB" sz="1600" dirty="0" smtClean="0">
                <a:solidFill>
                  <a:srgbClr val="00563F"/>
                </a:solidFill>
              </a:rPr>
              <a:t>Why your credit score is so important</a:t>
            </a:r>
          </a:p>
          <a:p>
            <a:pPr marL="0" lvl="0" indent="0">
              <a:buNone/>
            </a:pPr>
            <a:r>
              <a:rPr lang="en-GB" sz="1600" b="1" dirty="0">
                <a:solidFill>
                  <a:srgbClr val="00563F"/>
                </a:solidFill>
              </a:rPr>
              <a:t>Session 4</a:t>
            </a:r>
            <a:r>
              <a:rPr lang="en-GB" sz="1600" b="1" dirty="0" smtClean="0">
                <a:solidFill>
                  <a:srgbClr val="00563F"/>
                </a:solidFill>
              </a:rPr>
              <a:t/>
            </a:r>
            <a:br>
              <a:rPr lang="en-GB" sz="1600" b="1" dirty="0" smtClean="0">
                <a:solidFill>
                  <a:srgbClr val="00563F"/>
                </a:solidFill>
              </a:rPr>
            </a:br>
            <a:r>
              <a:rPr lang="en-GB" sz="1600" dirty="0" smtClean="0">
                <a:solidFill>
                  <a:srgbClr val="00563F"/>
                </a:solidFill>
              </a:rPr>
              <a:t>Different types of debt, </a:t>
            </a:r>
            <a:br>
              <a:rPr lang="en-GB" sz="1600" dirty="0" smtClean="0">
                <a:solidFill>
                  <a:srgbClr val="00563F"/>
                </a:solidFill>
              </a:rPr>
            </a:br>
            <a:r>
              <a:rPr lang="en-GB" sz="1600" dirty="0" smtClean="0">
                <a:solidFill>
                  <a:srgbClr val="00563F"/>
                </a:solidFill>
              </a:rPr>
              <a:t>Annual Percentage Rate (APR)</a:t>
            </a:r>
          </a:p>
        </p:txBody>
      </p:sp>
      <p:cxnSp>
        <p:nvCxnSpPr>
          <p:cNvPr id="23" name="Straight Connector 22"/>
          <p:cNvCxnSpPr/>
          <p:nvPr/>
        </p:nvCxnSpPr>
        <p:spPr>
          <a:xfrm>
            <a:off x="8305800" y="2209800"/>
            <a:ext cx="3149600" cy="0"/>
          </a:xfrm>
          <a:prstGeom prst="line">
            <a:avLst/>
          </a:prstGeom>
          <a:ln w="12700">
            <a:solidFill>
              <a:srgbClr val="C3E088">
                <a:alpha val="26000"/>
              </a:srgb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636" y="2145286"/>
            <a:ext cx="6346875" cy="2804696"/>
          </a:xfrm>
          <a:prstGeom prst="rect">
            <a:avLst/>
          </a:prstGeom>
          <a:effectLst>
            <a:outerShdw blurRad="698500" sx="102000" sy="102000" algn="ctr" rotWithShape="0">
              <a:prstClr val="black">
                <a:alpha val="40000"/>
              </a:prstClr>
            </a:outerShdw>
          </a:effec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1839" y="696675"/>
            <a:ext cx="3037043" cy="27794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479" y="2545719"/>
            <a:ext cx="2089074" cy="593146"/>
          </a:xfrm>
          <a:prstGeom prst="rect">
            <a:avLst/>
          </a:prstGeom>
        </p:spPr>
      </p:pic>
    </p:spTree>
    <p:extLst>
      <p:ext uri="{BB962C8B-B14F-4D97-AF65-F5344CB8AC3E}">
        <p14:creationId xmlns:p14="http://schemas.microsoft.com/office/powerpoint/2010/main" val="28238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2.96296E-6 L -0.37617 -2.96296E-6 " pathEditMode="relative" rAng="0" ptsTypes="AA">
                                      <p:cBhvr>
                                        <p:cTn id="6" dur="1250" fill="hold"/>
                                        <p:tgtEl>
                                          <p:spTgt spid="2"/>
                                        </p:tgtEl>
                                        <p:attrNameLst>
                                          <p:attrName>ppt_x</p:attrName>
                                          <p:attrName>ppt_y</p:attrName>
                                        </p:attrNameLst>
                                      </p:cBhvr>
                                      <p:rCtr x="-18815" y="0"/>
                                    </p:animMotion>
                                  </p:childTnLst>
                                </p:cTn>
                              </p:par>
                              <p:par>
                                <p:cTn id="7" presetID="1" presetClass="entr" presetSubtype="0" fill="hold" nodeType="withEffect">
                                  <p:stCondLst>
                                    <p:cond delay="1250"/>
                                  </p:stCondLst>
                                  <p:childTnLst>
                                    <p:set>
                                      <p:cBhvr>
                                        <p:cTn id="8" dur="1" fill="hold">
                                          <p:stCondLst>
                                            <p:cond delay="0"/>
                                          </p:stCondLst>
                                        </p:cTn>
                                        <p:tgtEl>
                                          <p:spTgt spid="12"/>
                                        </p:tgtEl>
                                        <p:attrNameLst>
                                          <p:attrName>style.visibility</p:attrName>
                                        </p:attrNameLst>
                                      </p:cBhvr>
                                      <p:to>
                                        <p:strVal val="visible"/>
                                      </p:to>
                                    </p:set>
                                  </p:childTnLst>
                                </p:cTn>
                              </p:par>
                              <p:par>
                                <p:cTn id="9" presetID="2" presetClass="entr" presetSubtype="2"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50" fill="hold"/>
                                        <p:tgtEl>
                                          <p:spTgt spid="13"/>
                                        </p:tgtEl>
                                        <p:attrNameLst>
                                          <p:attrName>ppt_x</p:attrName>
                                        </p:attrNameLst>
                                      </p:cBhvr>
                                      <p:tavLst>
                                        <p:tav tm="0">
                                          <p:val>
                                            <p:strVal val="1+#ppt_w/2"/>
                                          </p:val>
                                        </p:tav>
                                        <p:tav tm="100000">
                                          <p:val>
                                            <p:strVal val="#ppt_x"/>
                                          </p:val>
                                        </p:tav>
                                      </p:tavLst>
                                    </p:anim>
                                    <p:anim calcmode="lin" valueType="num">
                                      <p:cBhvr additive="base">
                                        <p:cTn id="12" dur="5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5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5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2" presetClass="entr" presetSubtype="2" fill="hold" nodeType="withEffect">
                                  <p:stCondLst>
                                    <p:cond delay="25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25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E088"/>
        </a:solidFill>
        <a:effectLst/>
      </p:bgPr>
    </p:bg>
    <p:spTree>
      <p:nvGrpSpPr>
        <p:cNvPr id="1" name=""/>
        <p:cNvGrpSpPr/>
        <p:nvPr/>
      </p:nvGrpSpPr>
      <p:grpSpPr>
        <a:xfrm>
          <a:off x="0" y="0"/>
          <a:ext cx="0" cy="0"/>
          <a:chOff x="0" y="0"/>
          <a:chExt cx="0" cy="0"/>
        </a:xfrm>
      </p:grpSpPr>
      <p:sp>
        <p:nvSpPr>
          <p:cNvPr id="3" name="Rectangle 2"/>
          <p:cNvSpPr/>
          <p:nvPr/>
        </p:nvSpPr>
        <p:spPr>
          <a:xfrm>
            <a:off x="1119936" y="2919352"/>
            <a:ext cx="7649414" cy="1421928"/>
          </a:xfrm>
          <a:prstGeom prst="rect">
            <a:avLst/>
          </a:prstGeom>
        </p:spPr>
        <p:txBody>
          <a:bodyPr wrap="square">
            <a:spAutoFit/>
          </a:bodyPr>
          <a:lstStyle/>
          <a:p>
            <a:pPr>
              <a:lnSpc>
                <a:spcPct val="90000"/>
              </a:lnSpc>
            </a:pPr>
            <a:r>
              <a:rPr lang="en-GB" sz="4800" b="1" dirty="0" smtClean="0">
                <a:solidFill>
                  <a:srgbClr val="00563F"/>
                </a:solidFill>
              </a:rPr>
              <a:t>Create a list of how you can manage your finances…</a:t>
            </a:r>
            <a:endParaRPr lang="en-GB" sz="4800" b="1" dirty="0">
              <a:solidFill>
                <a:srgbClr val="00563F"/>
              </a:solidFill>
            </a:endParaRPr>
          </a:p>
        </p:txBody>
      </p:sp>
      <p:sp>
        <p:nvSpPr>
          <p:cNvPr id="4" name="Rectangle 3"/>
          <p:cNvSpPr/>
          <p:nvPr/>
        </p:nvSpPr>
        <p:spPr>
          <a:xfrm>
            <a:off x="1119936" y="4510459"/>
            <a:ext cx="6096000" cy="1231106"/>
          </a:xfrm>
          <a:prstGeom prst="rect">
            <a:avLst/>
          </a:prstGeom>
        </p:spPr>
        <p:txBody>
          <a:bodyPr>
            <a:spAutoFit/>
          </a:bodyPr>
          <a:lstStyle/>
          <a:p>
            <a:pPr>
              <a:lnSpc>
                <a:spcPct val="90000"/>
              </a:lnSpc>
              <a:spcBef>
                <a:spcPts val="1200"/>
              </a:spcBef>
            </a:pPr>
            <a:r>
              <a:rPr lang="en-GB" sz="2000" b="1" dirty="0" smtClean="0">
                <a:solidFill>
                  <a:srgbClr val="00563F"/>
                </a:solidFill>
              </a:rPr>
              <a:t>Split this out into two categories</a:t>
            </a:r>
          </a:p>
          <a:p>
            <a:pPr>
              <a:lnSpc>
                <a:spcPct val="90000"/>
              </a:lnSpc>
              <a:spcBef>
                <a:spcPts val="1200"/>
              </a:spcBef>
            </a:pPr>
            <a:r>
              <a:rPr lang="en-GB" sz="2000" dirty="0" smtClean="0">
                <a:solidFill>
                  <a:srgbClr val="00563F"/>
                </a:solidFill>
              </a:rPr>
              <a:t>1 - How to prevent yourself getting into debt</a:t>
            </a:r>
          </a:p>
          <a:p>
            <a:pPr>
              <a:lnSpc>
                <a:spcPct val="90000"/>
              </a:lnSpc>
              <a:spcBef>
                <a:spcPts val="1200"/>
              </a:spcBef>
            </a:pPr>
            <a:r>
              <a:rPr lang="en-GB" sz="2000" dirty="0" smtClean="0">
                <a:solidFill>
                  <a:srgbClr val="00563F"/>
                </a:solidFill>
              </a:rPr>
              <a:t>2 - What to do if you are in debt</a:t>
            </a:r>
            <a:endParaRPr lang="en-GB" sz="2000" dirty="0">
              <a:solidFill>
                <a:srgbClr val="00563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474" y="1988095"/>
            <a:ext cx="1903361" cy="35756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9587" y="2335312"/>
            <a:ext cx="214759" cy="2147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2366" y="2120553"/>
            <a:ext cx="214759" cy="21475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1968" y="3885277"/>
            <a:ext cx="894764" cy="89476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5116" y="2741552"/>
            <a:ext cx="2106218" cy="326064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936" y="2095345"/>
            <a:ext cx="6581027" cy="654828"/>
          </a:xfrm>
          <a:prstGeom prst="rect">
            <a:avLst/>
          </a:prstGeom>
        </p:spPr>
      </p:pic>
    </p:spTree>
    <p:extLst>
      <p:ext uri="{BB962C8B-B14F-4D97-AF65-F5344CB8AC3E}">
        <p14:creationId xmlns:p14="http://schemas.microsoft.com/office/powerpoint/2010/main" val="8692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anim calcmode="lin" valueType="num">
                                      <p:cBhvr>
                                        <p:cTn id="11" dur="750" fill="hold"/>
                                        <p:tgtEl>
                                          <p:spTgt spid="7"/>
                                        </p:tgtEl>
                                        <p:attrNameLst>
                                          <p:attrName>ppt_x</p:attrName>
                                        </p:attrNameLst>
                                      </p:cBhvr>
                                      <p:tavLst>
                                        <p:tav tm="0">
                                          <p:val>
                                            <p:strVal val="#ppt_x"/>
                                          </p:val>
                                        </p:tav>
                                        <p:tav tm="100000">
                                          <p:val>
                                            <p:strVal val="#ppt_x"/>
                                          </p:val>
                                        </p:tav>
                                      </p:tavLst>
                                    </p:anim>
                                    <p:anim calcmode="lin" valueType="num">
                                      <p:cBhvr>
                                        <p:cTn id="12" dur="750" fill="hold"/>
                                        <p:tgtEl>
                                          <p:spTgt spid="7"/>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31" presetClass="entr" presetSubtype="0" fill="hold" nodeType="withEffect">
                                  <p:stCondLst>
                                    <p:cond delay="2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2" presetClass="entr" presetSubtype="2" decel="40000" fill="hold"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1+#ppt_w/2"/>
                                          </p:val>
                                        </p:tav>
                                        <p:tav tm="100000">
                                          <p:val>
                                            <p:strVal val="#ppt_x"/>
                                          </p:val>
                                        </p:tav>
                                      </p:tavLst>
                                    </p:anim>
                                    <p:anim calcmode="lin" valueType="num">
                                      <p:cBhvr additive="base">
                                        <p:cTn id="32" dur="750" fill="hold"/>
                                        <p:tgtEl>
                                          <p:spTgt spid="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569199" y="1764061"/>
            <a:ext cx="11152901" cy="4776439"/>
            <a:chOff x="456715" y="557594"/>
            <a:chExt cx="5427720" cy="6126947"/>
          </a:xfrm>
        </p:grpSpPr>
        <p:sp>
          <p:nvSpPr>
            <p:cNvPr id="25" name="Rounded Rectangle 24"/>
            <p:cNvSpPr/>
            <p:nvPr/>
          </p:nvSpPr>
          <p:spPr>
            <a:xfrm>
              <a:off x="624044" y="783279"/>
              <a:ext cx="5260391" cy="5901262"/>
            </a:xfrm>
            <a:prstGeom prst="roundRect">
              <a:avLst>
                <a:gd name="adj" fmla="val 2734"/>
              </a:avLst>
            </a:prstGeom>
            <a:solidFill>
              <a:srgbClr val="0E6045">
                <a:alpha val="11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537" y="1264366"/>
            <a:ext cx="1012112" cy="155790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480" y="4973046"/>
            <a:ext cx="894764" cy="894764"/>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00744">
            <a:off x="890341" y="5724498"/>
            <a:ext cx="894764" cy="894764"/>
          </a:xfrm>
          <a:prstGeom prst="rect">
            <a:avLst/>
          </a:prstGeom>
        </p:spPr>
      </p:pic>
      <p:sp>
        <p:nvSpPr>
          <p:cNvPr id="2" name="Rectangle 1"/>
          <p:cNvSpPr/>
          <p:nvPr/>
        </p:nvSpPr>
        <p:spPr>
          <a:xfrm>
            <a:off x="4884903" y="2783193"/>
            <a:ext cx="6570880" cy="2862322"/>
          </a:xfrm>
          <a:prstGeom prst="rect">
            <a:avLst/>
          </a:prstGeom>
        </p:spPr>
        <p:txBody>
          <a:bodyPr wrap="square">
            <a:spAutoFit/>
          </a:bodyPr>
          <a:lstStyle/>
          <a:p>
            <a:pPr>
              <a:spcBef>
                <a:spcPts val="1800"/>
              </a:spcBef>
            </a:pPr>
            <a:r>
              <a:rPr lang="en-GB" sz="2000" dirty="0" smtClean="0"/>
              <a:t>Create </a:t>
            </a:r>
            <a:r>
              <a:rPr lang="en-GB" sz="2000" dirty="0"/>
              <a:t>a </a:t>
            </a:r>
            <a:r>
              <a:rPr lang="en-GB" sz="2000" b="1" dirty="0">
                <a:solidFill>
                  <a:srgbClr val="00563F"/>
                </a:solidFill>
              </a:rPr>
              <a:t>budget</a:t>
            </a:r>
            <a:r>
              <a:rPr lang="en-GB" sz="2000" dirty="0">
                <a:solidFill>
                  <a:srgbClr val="00563F"/>
                </a:solidFill>
              </a:rPr>
              <a:t> </a:t>
            </a:r>
            <a:r>
              <a:rPr lang="en-GB" sz="2000" dirty="0"/>
              <a:t>for yourself and stick to it</a:t>
            </a:r>
          </a:p>
          <a:p>
            <a:pPr>
              <a:spcBef>
                <a:spcPts val="1800"/>
              </a:spcBef>
            </a:pPr>
            <a:r>
              <a:rPr lang="en-GB" sz="2000" dirty="0"/>
              <a:t>Don’t spend more than </a:t>
            </a:r>
            <a:r>
              <a:rPr lang="en-GB" sz="2000" dirty="0" smtClean="0"/>
              <a:t>you </a:t>
            </a:r>
            <a:r>
              <a:rPr lang="en-GB" sz="2000" dirty="0"/>
              <a:t>have </a:t>
            </a:r>
            <a:r>
              <a:rPr lang="en-GB" sz="2000" b="1" dirty="0">
                <a:solidFill>
                  <a:srgbClr val="00563F"/>
                </a:solidFill>
              </a:rPr>
              <a:t>coming in</a:t>
            </a:r>
          </a:p>
          <a:p>
            <a:pPr>
              <a:spcBef>
                <a:spcPts val="1800"/>
              </a:spcBef>
            </a:pPr>
            <a:r>
              <a:rPr lang="en-GB" sz="2000" dirty="0"/>
              <a:t>Set up </a:t>
            </a:r>
            <a:r>
              <a:rPr lang="en-GB" sz="2000" b="1" dirty="0">
                <a:solidFill>
                  <a:srgbClr val="00563F"/>
                </a:solidFill>
              </a:rPr>
              <a:t>direct debits </a:t>
            </a:r>
            <a:r>
              <a:rPr lang="en-GB" sz="2000" dirty="0"/>
              <a:t>or </a:t>
            </a:r>
            <a:r>
              <a:rPr lang="en-GB" sz="2000" b="1" dirty="0">
                <a:solidFill>
                  <a:srgbClr val="00563F"/>
                </a:solidFill>
              </a:rPr>
              <a:t>standing orders </a:t>
            </a:r>
            <a:r>
              <a:rPr lang="en-GB" sz="2000" dirty="0"/>
              <a:t>for your payments</a:t>
            </a:r>
          </a:p>
          <a:p>
            <a:pPr>
              <a:spcBef>
                <a:spcPts val="1800"/>
              </a:spcBef>
            </a:pPr>
            <a:r>
              <a:rPr lang="en-GB" sz="2000" dirty="0"/>
              <a:t>Check if you can </a:t>
            </a:r>
            <a:r>
              <a:rPr lang="en-GB" sz="2000" b="1" dirty="0" smtClean="0">
                <a:solidFill>
                  <a:srgbClr val="00563F"/>
                </a:solidFill>
              </a:rPr>
              <a:t>reduce </a:t>
            </a:r>
            <a:r>
              <a:rPr lang="en-GB" sz="2000" b="1" dirty="0">
                <a:solidFill>
                  <a:srgbClr val="00563F"/>
                </a:solidFill>
              </a:rPr>
              <a:t>your outgoings</a:t>
            </a:r>
          </a:p>
          <a:p>
            <a:pPr>
              <a:spcBef>
                <a:spcPts val="1800"/>
              </a:spcBef>
            </a:pPr>
            <a:r>
              <a:rPr lang="en-GB" sz="2000" dirty="0"/>
              <a:t>Try and </a:t>
            </a:r>
            <a:r>
              <a:rPr lang="en-GB" sz="2000" b="1" dirty="0">
                <a:solidFill>
                  <a:srgbClr val="00563F"/>
                </a:solidFill>
              </a:rPr>
              <a:t>save some money each month </a:t>
            </a:r>
            <a:r>
              <a:rPr lang="en-GB" sz="2000" dirty="0"/>
              <a:t>in </a:t>
            </a:r>
            <a:r>
              <a:rPr lang="en-GB" sz="2000" dirty="0" smtClean="0"/>
              <a:t>case</a:t>
            </a:r>
            <a:br>
              <a:rPr lang="en-GB" sz="2000" dirty="0" smtClean="0"/>
            </a:br>
            <a:r>
              <a:rPr lang="en-GB" sz="2000" dirty="0" smtClean="0"/>
              <a:t>of </a:t>
            </a:r>
            <a:r>
              <a:rPr lang="en-GB" sz="2000" dirty="0"/>
              <a:t>an unexpected spend</a:t>
            </a:r>
          </a:p>
        </p:txBody>
      </p:sp>
      <p:sp>
        <p:nvSpPr>
          <p:cNvPr id="3" name="Rectangle 2"/>
          <p:cNvSpPr/>
          <p:nvPr/>
        </p:nvSpPr>
        <p:spPr>
          <a:xfrm>
            <a:off x="1116244" y="2712591"/>
            <a:ext cx="3022943" cy="1077218"/>
          </a:xfrm>
          <a:prstGeom prst="rect">
            <a:avLst/>
          </a:prstGeom>
        </p:spPr>
        <p:txBody>
          <a:bodyPr wrap="none">
            <a:spAutoFit/>
          </a:bodyPr>
          <a:lstStyle/>
          <a:p>
            <a:r>
              <a:rPr lang="en-GB" sz="3200" b="1" dirty="0">
                <a:solidFill>
                  <a:srgbClr val="00563F"/>
                </a:solidFill>
              </a:rPr>
              <a:t>How to </a:t>
            </a:r>
            <a:r>
              <a:rPr lang="en-GB" sz="3200" b="1" dirty="0" smtClean="0">
                <a:solidFill>
                  <a:srgbClr val="00563F"/>
                </a:solidFill>
              </a:rPr>
              <a:t>prevent</a:t>
            </a:r>
            <a:br>
              <a:rPr lang="en-GB" sz="3200" b="1" dirty="0" smtClean="0">
                <a:solidFill>
                  <a:srgbClr val="00563F"/>
                </a:solidFill>
              </a:rPr>
            </a:br>
            <a:r>
              <a:rPr lang="en-GB" sz="3200" b="1" dirty="0" smtClean="0">
                <a:solidFill>
                  <a:srgbClr val="00563F"/>
                </a:solidFill>
              </a:rPr>
              <a:t>getting </a:t>
            </a:r>
            <a:r>
              <a:rPr lang="en-GB" sz="3200" b="1" dirty="0">
                <a:solidFill>
                  <a:srgbClr val="00563F"/>
                </a:solidFill>
              </a:rPr>
              <a:t>into debt</a:t>
            </a:r>
          </a:p>
        </p:txBody>
      </p:sp>
      <p:cxnSp>
        <p:nvCxnSpPr>
          <p:cNvPr id="5" name="Straight Connector 4"/>
          <p:cNvCxnSpPr/>
          <p:nvPr/>
        </p:nvCxnSpPr>
        <p:spPr>
          <a:xfrm>
            <a:off x="4470400" y="2822272"/>
            <a:ext cx="0" cy="2823243"/>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0988" y="594403"/>
            <a:ext cx="6870023" cy="688970"/>
          </a:xfrm>
          <a:prstGeom prst="rect">
            <a:avLst/>
          </a:prstGeom>
        </p:spPr>
      </p:pic>
    </p:spTree>
    <p:extLst>
      <p:ext uri="{BB962C8B-B14F-4D97-AF65-F5344CB8AC3E}">
        <p14:creationId xmlns:p14="http://schemas.microsoft.com/office/powerpoint/2010/main" val="76937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 calcmode="lin" valueType="num">
                                      <p:cBhvr>
                                        <p:cTn id="12" dur="500" fill="hold"/>
                                        <p:tgtEl>
                                          <p:spTgt spid="27"/>
                                        </p:tgtEl>
                                        <p:attrNameLst>
                                          <p:attrName>style.rotation</p:attrName>
                                        </p:attrNameLst>
                                      </p:cBhvr>
                                      <p:tavLst>
                                        <p:tav tm="0">
                                          <p:val>
                                            <p:fltVal val="90"/>
                                          </p:val>
                                        </p:tav>
                                        <p:tav tm="100000">
                                          <p:val>
                                            <p:fltVal val="0"/>
                                          </p:val>
                                        </p:tav>
                                      </p:tavLst>
                                    </p:anim>
                                    <p:animEffect transition="in" filter="fade">
                                      <p:cBhvr>
                                        <p:cTn id="13" dur="500"/>
                                        <p:tgtEl>
                                          <p:spTgt spid="27"/>
                                        </p:tgtEl>
                                      </p:cBhvr>
                                    </p:animEffect>
                                  </p:childTnLst>
                                </p:cTn>
                              </p:par>
                              <p:par>
                                <p:cTn id="14" presetID="31"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 calcmode="lin" valueType="num">
                                      <p:cBhvr>
                                        <p:cTn id="18" dur="500" fill="hold"/>
                                        <p:tgtEl>
                                          <p:spTgt spid="28"/>
                                        </p:tgtEl>
                                        <p:attrNameLst>
                                          <p:attrName>style.rotation</p:attrName>
                                        </p:attrNameLst>
                                      </p:cBhvr>
                                      <p:tavLst>
                                        <p:tav tm="0">
                                          <p:val>
                                            <p:fltVal val="90"/>
                                          </p:val>
                                        </p:tav>
                                        <p:tav tm="100000">
                                          <p:val>
                                            <p:fltVal val="0"/>
                                          </p:val>
                                        </p:tav>
                                      </p:tavLst>
                                    </p:anim>
                                    <p:animEffect transition="in" filter="fade">
                                      <p:cBhvr>
                                        <p:cTn id="19" dur="500"/>
                                        <p:tgtEl>
                                          <p:spTgt spid="28"/>
                                        </p:tgtEl>
                                      </p:cBhvr>
                                    </p:animEffect>
                                  </p:childTnLst>
                                </p:cTn>
                              </p:par>
                              <p:par>
                                <p:cTn id="20" presetID="2" presetClass="entr" presetSubtype="2" decel="4000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22" presetClass="entr" presetSubtype="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left)">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left)">
                                      <p:cBhvr>
                                        <p:cTn id="41" dur="50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wipe(left)">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wipe(left)">
                                      <p:cBhvr>
                                        <p:cTn id="51" dur="500"/>
                                        <p:tgtEl>
                                          <p:spTgt spid="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wipe(left)">
                                      <p:cBhvr>
                                        <p:cTn id="5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solidFill>
            <a:srgbClr val="00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p:cNvGrpSpPr/>
          <p:nvPr/>
        </p:nvGrpSpPr>
        <p:grpSpPr>
          <a:xfrm>
            <a:off x="569199" y="1764061"/>
            <a:ext cx="11152901" cy="4776439"/>
            <a:chOff x="456715" y="557594"/>
            <a:chExt cx="5427720" cy="6126947"/>
          </a:xfrm>
        </p:grpSpPr>
        <p:sp>
          <p:nvSpPr>
            <p:cNvPr id="25" name="Rounded Rectangle 24"/>
            <p:cNvSpPr/>
            <p:nvPr/>
          </p:nvSpPr>
          <p:spPr>
            <a:xfrm>
              <a:off x="624044" y="783279"/>
              <a:ext cx="5260391" cy="5901262"/>
            </a:xfrm>
            <a:prstGeom prst="roundRect">
              <a:avLst>
                <a:gd name="adj" fmla="val 2734"/>
              </a:avLst>
            </a:prstGeom>
            <a:solidFill>
              <a:srgbClr val="0E6045">
                <a:alpha val="11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56715" y="557594"/>
              <a:ext cx="5346920" cy="5901262"/>
            </a:xfrm>
            <a:prstGeom prst="roundRect">
              <a:avLst>
                <a:gd name="adj" fmla="val 2734"/>
              </a:avLst>
            </a:prstGeom>
            <a:solidFill>
              <a:schemeClr val="bg1"/>
            </a:solidFill>
            <a:ln w="603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537" y="1264366"/>
            <a:ext cx="1012112" cy="155790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480" y="4973046"/>
            <a:ext cx="894764" cy="894764"/>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00744">
            <a:off x="890341" y="5724498"/>
            <a:ext cx="894764" cy="894764"/>
          </a:xfrm>
          <a:prstGeom prst="rect">
            <a:avLst/>
          </a:prstGeom>
        </p:spPr>
      </p:pic>
      <p:sp>
        <p:nvSpPr>
          <p:cNvPr id="2" name="Rectangle 1"/>
          <p:cNvSpPr/>
          <p:nvPr/>
        </p:nvSpPr>
        <p:spPr>
          <a:xfrm>
            <a:off x="4884903" y="2783193"/>
            <a:ext cx="5970140" cy="2631490"/>
          </a:xfrm>
          <a:prstGeom prst="rect">
            <a:avLst/>
          </a:prstGeom>
        </p:spPr>
        <p:txBody>
          <a:bodyPr wrap="square">
            <a:spAutoFit/>
          </a:bodyPr>
          <a:lstStyle/>
          <a:p>
            <a:pPr>
              <a:spcBef>
                <a:spcPts val="1800"/>
              </a:spcBef>
            </a:pPr>
            <a:r>
              <a:rPr lang="en-GB" sz="2000" dirty="0"/>
              <a:t>Have a </a:t>
            </a:r>
            <a:r>
              <a:rPr lang="en-GB" sz="2000" b="1" dirty="0">
                <a:solidFill>
                  <a:srgbClr val="00563F"/>
                </a:solidFill>
              </a:rPr>
              <a:t>plan</a:t>
            </a:r>
            <a:r>
              <a:rPr lang="en-GB" sz="2000" dirty="0"/>
              <a:t> to pay off your debts </a:t>
            </a:r>
            <a:r>
              <a:rPr lang="en-GB" sz="2000" dirty="0" smtClean="0"/>
              <a:t/>
            </a:r>
            <a:br>
              <a:rPr lang="en-GB" sz="2000" dirty="0" smtClean="0"/>
            </a:br>
            <a:r>
              <a:rPr lang="en-GB" sz="2000" dirty="0" smtClean="0"/>
              <a:t>– </a:t>
            </a:r>
            <a:r>
              <a:rPr lang="en-GB" sz="2000" dirty="0"/>
              <a:t>use the help and support available</a:t>
            </a:r>
          </a:p>
          <a:p>
            <a:pPr>
              <a:spcBef>
                <a:spcPts val="1800"/>
              </a:spcBef>
            </a:pPr>
            <a:r>
              <a:rPr lang="en-GB" sz="2000" b="1" dirty="0">
                <a:solidFill>
                  <a:srgbClr val="00563F"/>
                </a:solidFill>
              </a:rPr>
              <a:t>Don’t hide the debt </a:t>
            </a:r>
            <a:r>
              <a:rPr lang="en-GB" sz="2000" dirty="0"/>
              <a:t>from yourself or others</a:t>
            </a:r>
          </a:p>
          <a:p>
            <a:pPr>
              <a:spcBef>
                <a:spcPts val="1800"/>
              </a:spcBef>
            </a:pPr>
            <a:r>
              <a:rPr lang="en-GB" sz="2000" dirty="0"/>
              <a:t>Work out </a:t>
            </a:r>
            <a:r>
              <a:rPr lang="en-GB" sz="2000" b="1" dirty="0">
                <a:solidFill>
                  <a:srgbClr val="00563F"/>
                </a:solidFill>
              </a:rPr>
              <a:t>how much you can afford </a:t>
            </a:r>
            <a:r>
              <a:rPr lang="en-GB" sz="2000" dirty="0"/>
              <a:t>to regularly pay</a:t>
            </a:r>
          </a:p>
          <a:p>
            <a:pPr>
              <a:spcBef>
                <a:spcPts val="1800"/>
              </a:spcBef>
            </a:pPr>
            <a:r>
              <a:rPr lang="en-GB" sz="2000" dirty="0"/>
              <a:t>Speak to the companies that you have the debt with </a:t>
            </a:r>
            <a:r>
              <a:rPr lang="en-GB" sz="2000" dirty="0" smtClean="0"/>
              <a:t/>
            </a:r>
            <a:br>
              <a:rPr lang="en-GB" sz="2000" dirty="0" smtClean="0"/>
            </a:br>
            <a:r>
              <a:rPr lang="en-GB" sz="2000" dirty="0" smtClean="0"/>
              <a:t>- </a:t>
            </a:r>
            <a:r>
              <a:rPr lang="en-GB" sz="2000" dirty="0"/>
              <a:t>a lot of </a:t>
            </a:r>
            <a:r>
              <a:rPr lang="en-GB" sz="2000" b="1" dirty="0">
                <a:solidFill>
                  <a:srgbClr val="00563F"/>
                </a:solidFill>
              </a:rPr>
              <a:t>free support </a:t>
            </a:r>
            <a:r>
              <a:rPr lang="en-GB" sz="2000" dirty="0" smtClean="0"/>
              <a:t>is </a:t>
            </a:r>
            <a:r>
              <a:rPr lang="en-GB" sz="2000" dirty="0"/>
              <a:t>available</a:t>
            </a:r>
          </a:p>
        </p:txBody>
      </p:sp>
      <p:sp>
        <p:nvSpPr>
          <p:cNvPr id="3" name="Rectangle 2"/>
          <p:cNvSpPr/>
          <p:nvPr/>
        </p:nvSpPr>
        <p:spPr>
          <a:xfrm>
            <a:off x="1116244" y="2712591"/>
            <a:ext cx="2751651" cy="1077218"/>
          </a:xfrm>
          <a:prstGeom prst="rect">
            <a:avLst/>
          </a:prstGeom>
        </p:spPr>
        <p:txBody>
          <a:bodyPr wrap="none">
            <a:spAutoFit/>
          </a:bodyPr>
          <a:lstStyle/>
          <a:p>
            <a:r>
              <a:rPr lang="en-GB" sz="3200" b="1" dirty="0" smtClean="0">
                <a:solidFill>
                  <a:srgbClr val="00563F"/>
                </a:solidFill>
              </a:rPr>
              <a:t>What to do if</a:t>
            </a:r>
            <a:br>
              <a:rPr lang="en-GB" sz="3200" b="1" dirty="0" smtClean="0">
                <a:solidFill>
                  <a:srgbClr val="00563F"/>
                </a:solidFill>
              </a:rPr>
            </a:br>
            <a:r>
              <a:rPr lang="en-GB" sz="3200" b="1" dirty="0" smtClean="0">
                <a:solidFill>
                  <a:srgbClr val="00563F"/>
                </a:solidFill>
              </a:rPr>
              <a:t>you are in debt</a:t>
            </a:r>
            <a:endParaRPr lang="en-GB" sz="3200" b="1" dirty="0">
              <a:solidFill>
                <a:srgbClr val="00563F"/>
              </a:solidFill>
            </a:endParaRPr>
          </a:p>
        </p:txBody>
      </p:sp>
      <p:cxnSp>
        <p:nvCxnSpPr>
          <p:cNvPr id="5" name="Straight Connector 4"/>
          <p:cNvCxnSpPr/>
          <p:nvPr/>
        </p:nvCxnSpPr>
        <p:spPr>
          <a:xfrm>
            <a:off x="4470400" y="2822272"/>
            <a:ext cx="0" cy="2823243"/>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0988" y="594403"/>
            <a:ext cx="6870023" cy="688970"/>
          </a:xfrm>
          <a:prstGeom prst="rect">
            <a:avLst/>
          </a:prstGeom>
        </p:spPr>
      </p:pic>
    </p:spTree>
    <p:extLst>
      <p:ext uri="{BB962C8B-B14F-4D97-AF65-F5344CB8AC3E}">
        <p14:creationId xmlns:p14="http://schemas.microsoft.com/office/powerpoint/2010/main" val="286427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9423"/>
          <a:stretch/>
        </p:blipFill>
        <p:spPr>
          <a:xfrm>
            <a:off x="5447601" y="1391552"/>
            <a:ext cx="1264522" cy="1295632"/>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4856" b="14116"/>
          <a:stretch/>
        </p:blipFill>
        <p:spPr>
          <a:xfrm>
            <a:off x="5382722" y="2922473"/>
            <a:ext cx="1527951" cy="1085274"/>
          </a:xfrm>
          <a:prstGeom prst="rect">
            <a:avLst/>
          </a:prstGeom>
        </p:spPr>
      </p:pic>
      <p:sp>
        <p:nvSpPr>
          <p:cNvPr id="11" name="Oval 10"/>
          <p:cNvSpPr/>
          <p:nvPr/>
        </p:nvSpPr>
        <p:spPr>
          <a:xfrm>
            <a:off x="5520652" y="4242911"/>
            <a:ext cx="1252090" cy="125209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092612" y="4868956"/>
            <a:ext cx="3829318" cy="464871"/>
          </a:xfrm>
          <a:prstGeom prst="rect">
            <a:avLst/>
          </a:prstGeom>
        </p:spPr>
        <p:txBody>
          <a:bodyPr wrap="none">
            <a:spAutoFit/>
          </a:bodyPr>
          <a:lstStyle/>
          <a:p>
            <a:pPr>
              <a:lnSpc>
                <a:spcPct val="150000"/>
              </a:lnSpc>
            </a:pPr>
            <a:r>
              <a:rPr lang="en-GB">
                <a:solidFill>
                  <a:srgbClr val="00A1DF"/>
                </a:solidFill>
                <a:hlinkClick r:id="rId6"/>
              </a:rPr>
              <a:t>https://www.moneysavingexpert.com/</a:t>
            </a:r>
            <a:endParaRPr lang="en-GB" dirty="0">
              <a:solidFill>
                <a:srgbClr val="00A1DF"/>
              </a:solidFill>
            </a:endParaRPr>
          </a:p>
        </p:txBody>
      </p:sp>
      <p:sp>
        <p:nvSpPr>
          <p:cNvPr id="13" name="Rectangle 12"/>
          <p:cNvSpPr/>
          <p:nvPr/>
        </p:nvSpPr>
        <p:spPr>
          <a:xfrm>
            <a:off x="7092612" y="4390962"/>
            <a:ext cx="3863558" cy="584775"/>
          </a:xfrm>
          <a:prstGeom prst="rect">
            <a:avLst/>
          </a:prstGeom>
        </p:spPr>
        <p:txBody>
          <a:bodyPr wrap="none">
            <a:spAutoFit/>
          </a:bodyPr>
          <a:lstStyle/>
          <a:p>
            <a:r>
              <a:rPr lang="en-GB" sz="3200" b="1" dirty="0">
                <a:solidFill>
                  <a:srgbClr val="C3E088"/>
                </a:solidFill>
              </a:rPr>
              <a:t>Money Saving Expert </a:t>
            </a:r>
          </a:p>
        </p:txBody>
      </p:sp>
      <p:sp>
        <p:nvSpPr>
          <p:cNvPr id="14" name="Rectangle 13"/>
          <p:cNvSpPr/>
          <p:nvPr/>
        </p:nvSpPr>
        <p:spPr>
          <a:xfrm>
            <a:off x="7092612" y="3500829"/>
            <a:ext cx="4322850" cy="464871"/>
          </a:xfrm>
          <a:prstGeom prst="rect">
            <a:avLst/>
          </a:prstGeom>
        </p:spPr>
        <p:txBody>
          <a:bodyPr wrap="none">
            <a:spAutoFit/>
          </a:bodyPr>
          <a:lstStyle/>
          <a:p>
            <a:pPr>
              <a:lnSpc>
                <a:spcPct val="150000"/>
              </a:lnSpc>
            </a:pPr>
            <a:r>
              <a:rPr lang="en-GB" dirty="0">
                <a:hlinkClick r:id="rId7"/>
              </a:rPr>
              <a:t>https://www.moneyadviceservice.org.uk/en</a:t>
            </a:r>
            <a:endParaRPr lang="en-GB" dirty="0">
              <a:solidFill>
                <a:srgbClr val="00A1DF"/>
              </a:solidFill>
            </a:endParaRPr>
          </a:p>
        </p:txBody>
      </p:sp>
      <p:sp>
        <p:nvSpPr>
          <p:cNvPr id="15" name="Rectangle 14"/>
          <p:cNvSpPr/>
          <p:nvPr/>
        </p:nvSpPr>
        <p:spPr>
          <a:xfrm>
            <a:off x="7092612" y="3022835"/>
            <a:ext cx="3932295" cy="584775"/>
          </a:xfrm>
          <a:prstGeom prst="rect">
            <a:avLst/>
          </a:prstGeom>
        </p:spPr>
        <p:txBody>
          <a:bodyPr wrap="none">
            <a:spAutoFit/>
          </a:bodyPr>
          <a:lstStyle/>
          <a:p>
            <a:r>
              <a:rPr lang="en-GB" sz="3200" b="1" dirty="0">
                <a:solidFill>
                  <a:srgbClr val="C3E088"/>
                </a:solidFill>
              </a:rPr>
              <a:t>Money </a:t>
            </a:r>
            <a:r>
              <a:rPr lang="en-GB" sz="3200" b="1" dirty="0" smtClean="0">
                <a:solidFill>
                  <a:srgbClr val="C3E088"/>
                </a:solidFill>
              </a:rPr>
              <a:t>Advice Service</a:t>
            </a:r>
            <a:endParaRPr lang="en-GB" sz="3200" b="1" dirty="0">
              <a:solidFill>
                <a:srgbClr val="C3E088"/>
              </a:solidFill>
            </a:endParaRPr>
          </a:p>
        </p:txBody>
      </p:sp>
      <p:sp>
        <p:nvSpPr>
          <p:cNvPr id="16" name="Rectangle 15"/>
          <p:cNvSpPr/>
          <p:nvPr/>
        </p:nvSpPr>
        <p:spPr>
          <a:xfrm>
            <a:off x="7092612" y="1966912"/>
            <a:ext cx="3483069" cy="464871"/>
          </a:xfrm>
          <a:prstGeom prst="rect">
            <a:avLst/>
          </a:prstGeom>
        </p:spPr>
        <p:txBody>
          <a:bodyPr wrap="none">
            <a:spAutoFit/>
          </a:bodyPr>
          <a:lstStyle/>
          <a:p>
            <a:pPr>
              <a:lnSpc>
                <a:spcPct val="150000"/>
              </a:lnSpc>
            </a:pPr>
            <a:r>
              <a:rPr lang="en-GB" dirty="0">
                <a:hlinkClick r:id="rId8"/>
              </a:rPr>
              <a:t>https://www.citizensadvice.org.uk/</a:t>
            </a:r>
            <a:endParaRPr lang="en-GB" dirty="0">
              <a:solidFill>
                <a:srgbClr val="00A1DF"/>
              </a:solidFill>
            </a:endParaRPr>
          </a:p>
        </p:txBody>
      </p:sp>
      <p:sp>
        <p:nvSpPr>
          <p:cNvPr id="17" name="Rectangle 16"/>
          <p:cNvSpPr/>
          <p:nvPr/>
        </p:nvSpPr>
        <p:spPr>
          <a:xfrm>
            <a:off x="7092612" y="1488918"/>
            <a:ext cx="2727413" cy="584775"/>
          </a:xfrm>
          <a:prstGeom prst="rect">
            <a:avLst/>
          </a:prstGeom>
        </p:spPr>
        <p:txBody>
          <a:bodyPr wrap="none">
            <a:spAutoFit/>
          </a:bodyPr>
          <a:lstStyle/>
          <a:p>
            <a:r>
              <a:rPr lang="en-GB" sz="3200" b="1" dirty="0" smtClean="0">
                <a:solidFill>
                  <a:srgbClr val="C3E088"/>
                </a:solidFill>
              </a:rPr>
              <a:t>Citizens Advice</a:t>
            </a:r>
            <a:endParaRPr lang="en-GB" sz="3200" b="1" dirty="0">
              <a:solidFill>
                <a:srgbClr val="C3E088"/>
              </a:solidFill>
            </a:endParaRPr>
          </a:p>
        </p:txBody>
      </p:sp>
      <p:grpSp>
        <p:nvGrpSpPr>
          <p:cNvPr id="18" name="Group 17"/>
          <p:cNvGrpSpPr/>
          <p:nvPr/>
        </p:nvGrpSpPr>
        <p:grpSpPr>
          <a:xfrm>
            <a:off x="0" y="0"/>
            <a:ext cx="4559300" cy="6876000"/>
            <a:chOff x="0" y="0"/>
            <a:chExt cx="4559300" cy="6876000"/>
          </a:xfrm>
        </p:grpSpPr>
        <p:sp>
          <p:nvSpPr>
            <p:cNvPr id="19" name="Rectangle 18"/>
            <p:cNvSpPr/>
            <p:nvPr/>
          </p:nvSpPr>
          <p:spPr>
            <a:xfrm>
              <a:off x="0" y="0"/>
              <a:ext cx="4559300" cy="687600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969" y="1245847"/>
              <a:ext cx="1776988" cy="1776988"/>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157" y="2830637"/>
              <a:ext cx="2849292" cy="2476599"/>
            </a:xfrm>
            <a:prstGeom prst="rect">
              <a:avLst/>
            </a:prstGeom>
          </p:spPr>
        </p:pic>
      </p:grpSp>
    </p:spTree>
    <p:extLst>
      <p:ext uri="{BB962C8B-B14F-4D97-AF65-F5344CB8AC3E}">
        <p14:creationId xmlns:p14="http://schemas.microsoft.com/office/powerpoint/2010/main" val="288479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 presetClass="entr" presetSubtype="8" decel="4000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0-#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520652" y="1635870"/>
            <a:ext cx="5894810" cy="3631763"/>
          </a:xfrm>
          <a:prstGeom prst="rect">
            <a:avLst/>
          </a:prstGeom>
          <a:noFill/>
        </p:spPr>
        <p:txBody>
          <a:bodyPr wrap="square" rtlCol="0">
            <a:spAutoFit/>
          </a:bodyPr>
          <a:lstStyle/>
          <a:p>
            <a:r>
              <a:rPr lang="en-GB" sz="3200" b="1" dirty="0">
                <a:solidFill>
                  <a:srgbClr val="C3E088"/>
                </a:solidFill>
              </a:rPr>
              <a:t>We’re here when you need </a:t>
            </a:r>
            <a:r>
              <a:rPr lang="en-GB" sz="3200" b="1" dirty="0" smtClean="0">
                <a:solidFill>
                  <a:srgbClr val="C3E088"/>
                </a:solidFill>
              </a:rPr>
              <a:t>us</a:t>
            </a:r>
            <a:endParaRPr lang="en-GB" sz="2400" b="1" dirty="0">
              <a:solidFill>
                <a:srgbClr val="0070C0"/>
              </a:solidFill>
              <a:hlinkClick r:id="rId3"/>
            </a:endParaRPr>
          </a:p>
          <a:p>
            <a:pPr>
              <a:spcBef>
                <a:spcPts val="1200"/>
              </a:spcBef>
            </a:pPr>
            <a:r>
              <a:rPr lang="en-GB" sz="2400" dirty="0"/>
              <a:t>Don’t ignore the </a:t>
            </a:r>
            <a:r>
              <a:rPr lang="en-GB" sz="2400" dirty="0" smtClean="0"/>
              <a:t>problem</a:t>
            </a:r>
            <a:endParaRPr lang="en-GB" sz="2400" dirty="0"/>
          </a:p>
          <a:p>
            <a:pPr>
              <a:spcBef>
                <a:spcPts val="1200"/>
              </a:spcBef>
            </a:pPr>
            <a:r>
              <a:rPr lang="en-GB" sz="2400" dirty="0"/>
              <a:t>Talk to companies that you owe money </a:t>
            </a:r>
            <a:r>
              <a:rPr lang="en-GB" sz="2400" dirty="0" smtClean="0"/>
              <a:t>to</a:t>
            </a:r>
            <a:endParaRPr lang="en-GB" sz="2400" dirty="0"/>
          </a:p>
          <a:p>
            <a:pPr>
              <a:spcBef>
                <a:spcPts val="1200"/>
              </a:spcBef>
            </a:pPr>
            <a:r>
              <a:rPr lang="en-GB" sz="2400" dirty="0"/>
              <a:t>Priority Services – for you or a family </a:t>
            </a:r>
            <a:r>
              <a:rPr lang="en-GB" sz="2400" dirty="0" smtClean="0"/>
              <a:t>member</a:t>
            </a:r>
          </a:p>
          <a:p>
            <a:r>
              <a:rPr lang="en-GB" sz="2400" dirty="0"/>
              <a:t> </a:t>
            </a:r>
            <a:endParaRPr lang="en-GB" sz="2400" dirty="0" smtClean="0"/>
          </a:p>
          <a:p>
            <a:r>
              <a:rPr lang="en-GB" sz="2400" b="1" dirty="0" smtClean="0"/>
              <a:t>For information about the help and support available at United Utilities, please see our website: </a:t>
            </a:r>
            <a:r>
              <a:rPr lang="en-GB" sz="2400" b="1" dirty="0" smtClean="0">
                <a:solidFill>
                  <a:srgbClr val="0070C0"/>
                </a:solidFill>
                <a:hlinkClick r:id="rId3"/>
              </a:rPr>
              <a:t>https</a:t>
            </a:r>
            <a:r>
              <a:rPr lang="en-GB" sz="2400" b="1" dirty="0">
                <a:solidFill>
                  <a:srgbClr val="0070C0"/>
                </a:solidFill>
                <a:hlinkClick r:id="rId3"/>
              </a:rPr>
              <a:t>://www.unitedutilities.com</a:t>
            </a:r>
            <a:r>
              <a:rPr lang="en-GB" sz="2400" b="1" dirty="0" smtClean="0">
                <a:solidFill>
                  <a:srgbClr val="0070C0"/>
                </a:solidFill>
                <a:hlinkClick r:id="rId3"/>
              </a:rPr>
              <a:t>/</a:t>
            </a:r>
            <a:r>
              <a:rPr lang="en-GB" sz="2400" b="1" dirty="0" smtClean="0">
                <a:solidFill>
                  <a:srgbClr val="0070C0"/>
                </a:solidFill>
              </a:rPr>
              <a:t> </a:t>
            </a:r>
          </a:p>
        </p:txBody>
      </p:sp>
      <p:sp>
        <p:nvSpPr>
          <p:cNvPr id="6" name="Rectangle 5"/>
          <p:cNvSpPr/>
          <p:nvPr/>
        </p:nvSpPr>
        <p:spPr>
          <a:xfrm>
            <a:off x="0" y="0"/>
            <a:ext cx="4559300" cy="687600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119" y="1245847"/>
            <a:ext cx="1776988" cy="17769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52" y="2811729"/>
            <a:ext cx="2924947" cy="2464372"/>
          </a:xfrm>
          <a:prstGeom prst="rect">
            <a:avLst/>
          </a:prstGeom>
        </p:spPr>
      </p:pic>
    </p:spTree>
    <p:extLst>
      <p:ext uri="{BB962C8B-B14F-4D97-AF65-F5344CB8AC3E}">
        <p14:creationId xmlns:p14="http://schemas.microsoft.com/office/powerpoint/2010/main" val="298938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0" r="49"/>
          <a:stretch/>
        </p:blipFill>
        <p:spPr>
          <a:xfrm>
            <a:off x="-64350" y="0"/>
            <a:ext cx="12256350" cy="6876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653" y="2071880"/>
            <a:ext cx="6088443" cy="16675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122" y="3646116"/>
            <a:ext cx="4345289" cy="740588"/>
          </a:xfrm>
          <a:prstGeom prst="rect">
            <a:avLst/>
          </a:prstGeom>
        </p:spPr>
      </p:pic>
    </p:spTree>
    <p:extLst>
      <p:ext uri="{BB962C8B-B14F-4D97-AF65-F5344CB8AC3E}">
        <p14:creationId xmlns:p14="http://schemas.microsoft.com/office/powerpoint/2010/main" val="20502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563F"/>
      </a:hlink>
      <a:folHlink>
        <a:srgbClr val="00563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55B7547C6F204E9C3BBC6E1CE83921" ma:contentTypeVersion="13" ma:contentTypeDescription="Create a new document." ma:contentTypeScope="" ma:versionID="6546a3bd350a16fdcfac560bb30eec93">
  <xsd:schema xmlns:xsd="http://www.w3.org/2001/XMLSchema" xmlns:xs="http://www.w3.org/2001/XMLSchema" xmlns:p="http://schemas.microsoft.com/office/2006/metadata/properties" xmlns:ns2="db9525ab-d42f-49f6-b821-20929a58080b" xmlns:ns3="8f3bf723-137d-4f76-b61a-a8c9c3da23ed" targetNamespace="http://schemas.microsoft.com/office/2006/metadata/properties" ma:root="true" ma:fieldsID="0ac95aae9a912d29f7769fe7caa9c75c" ns2:_="" ns3:_="">
    <xsd:import namespace="db9525ab-d42f-49f6-b821-20929a58080b"/>
    <xsd:import namespace="8f3bf723-137d-4f76-b61a-a8c9c3da23ed"/>
    <xsd:element name="properties">
      <xsd:complexType>
        <xsd:sequence>
          <xsd:element name="documentManagement">
            <xsd:complexType>
              <xsd:all>
                <xsd:element ref="ns2:Created_x0020_By_x0020_SP10" minOccurs="0"/>
                <xsd:element ref="ns2:Modify_x0020_By_x0020_SP10" minOccurs="0"/>
                <xsd:element ref="ns2:Migrated_x0020_Date" minOccurs="0"/>
                <xsd:element ref="ns3:Classification"/>
                <xsd:element ref="ns3:Classification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525ab-d42f-49f6-b821-20929a58080b" elementFormDefault="qualified">
    <xsd:import namespace="http://schemas.microsoft.com/office/2006/documentManagement/types"/>
    <xsd:import namespace="http://schemas.microsoft.com/office/infopath/2007/PartnerControls"/>
    <xsd:element name="Created_x0020_By_x0020_SP10" ma:index="8" nillable="true" ma:displayName="Created By SP10" ma:internalName="Created_x0020_By_x0020_SP10">
      <xsd:simpleType>
        <xsd:restriction base="dms:Text"/>
      </xsd:simpleType>
    </xsd:element>
    <xsd:element name="Modify_x0020_By_x0020_SP10" ma:index="9" nillable="true" ma:displayName="Modify By SP10" ma:internalName="Modify_x0020_By_x0020_SP10">
      <xsd:simpleType>
        <xsd:restriction base="dms:Text"/>
      </xsd:simpleType>
    </xsd:element>
    <xsd:element name="Migrated_x0020_Date" ma:index="10" nillable="true" ma:displayName="Migrated Date" ma:internalName="Migrated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f3bf723-137d-4f76-b61a-a8c9c3da23ed" elementFormDefault="qualified">
    <xsd:import namespace="http://schemas.microsoft.com/office/2006/documentManagement/types"/>
    <xsd:import namespace="http://schemas.microsoft.com/office/infopath/2007/PartnerControls"/>
    <xsd:element name="Classification" ma:index="11" ma:displayName="Classification" ma:internalName="Classification">
      <xsd:simpleType>
        <xsd:restriction base="dms:Choice">
          <xsd:enumeration value="Internal Use"/>
          <xsd:enumeration value="Public"/>
          <xsd:enumeration value="UU Confidential"/>
        </xsd:restriction>
      </xsd:simpleType>
    </xsd:element>
    <xsd:element name="Classificationexpirationdate" ma:index="12" nillable="true" ma:displayName="Classification expiration date" ma:internalName="Classificationexpirationdate">
      <xsd:simpleType>
        <xsd:restriction base="dms:DateTime"/>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odify_x0020_By_x0020_SP10 xmlns="db9525ab-d42f-49f6-b821-20929a58080b" xsi:nil="true"/>
    <Classificationexpirationdate xmlns="8f3bf723-137d-4f76-b61a-a8c9c3da23ed" xsi:nil="true"/>
    <Migrated_x0020_Date xmlns="db9525ab-d42f-49f6-b821-20929a58080b" xsi:nil="true"/>
    <Created_x0020_By_x0020_SP10 xmlns="db9525ab-d42f-49f6-b821-20929a58080b" xsi:nil="true"/>
    <Classification xmlns="8f3bf723-137d-4f76-b61a-a8c9c3da23ed">Internal Use</Classification>
  </documentManagement>
</p:properties>
</file>

<file path=customXml/itemProps1.xml><?xml version="1.0" encoding="utf-8"?>
<ds:datastoreItem xmlns:ds="http://schemas.openxmlformats.org/officeDocument/2006/customXml" ds:itemID="{774E317A-543F-445E-8ECB-24A693C10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525ab-d42f-49f6-b821-20929a58080b"/>
    <ds:schemaRef ds:uri="8f3bf723-137d-4f76-b61a-a8c9c3da2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26682-2B5B-43F9-B356-D0DA9B74BB48}">
  <ds:schemaRefs>
    <ds:schemaRef ds:uri="http://schemas.microsoft.com/sharepoint/events"/>
  </ds:schemaRefs>
</ds:datastoreItem>
</file>

<file path=customXml/itemProps3.xml><?xml version="1.0" encoding="utf-8"?>
<ds:datastoreItem xmlns:ds="http://schemas.openxmlformats.org/officeDocument/2006/customXml" ds:itemID="{3C6EA13E-C96D-4557-B4DB-7C5407CA0980}">
  <ds:schemaRefs>
    <ds:schemaRef ds:uri="http://schemas.microsoft.com/sharepoint/v3/contenttype/forms"/>
  </ds:schemaRefs>
</ds:datastoreItem>
</file>

<file path=customXml/itemProps4.xml><?xml version="1.0" encoding="utf-8"?>
<ds:datastoreItem xmlns:ds="http://schemas.openxmlformats.org/officeDocument/2006/customXml" ds:itemID="{981AE849-7A63-4FDB-8833-69FDBF16250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b9525ab-d42f-49f6-b821-20929a58080b"/>
    <ds:schemaRef ds:uri="http://purl.org/dc/elements/1.1/"/>
    <ds:schemaRef ds:uri="http://schemas.microsoft.com/office/2006/metadata/properties"/>
    <ds:schemaRef ds:uri="8f3bf723-137d-4f76-b61a-a8c9c3da23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3967</TotalTime>
  <Words>774</Words>
  <Application>Microsoft Office PowerPoint</Application>
  <PresentationFormat>Widescreen</PresentationFormat>
  <Paragraphs>85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Utilities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money</dc:title>
  <dc:creator>Moffatt, Katie</dc:creator>
  <cp:lastModifiedBy>Emma_Tharme</cp:lastModifiedBy>
  <cp:revision>121</cp:revision>
  <cp:lastPrinted>2018-08-24T08:59:43Z</cp:lastPrinted>
  <dcterms:created xsi:type="dcterms:W3CDTF">2018-08-09T15:34:44Z</dcterms:created>
  <dcterms:modified xsi:type="dcterms:W3CDTF">2019-01-18T12:04:38Z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0x010100BC55B7547C6F204E9C3BBC6E1CE83921</vt:lpwstr>
  </property>
  <property fmtid="{D5CDD505-2E9C-101B-9397-08002B2CF9AE}" pid="3" name="_dlc_DocIdItemGuid">
    <vt:lpwstr>abce8bdf-3d4b-4083-ac1b-a38f17f4141f</vt:lpwstr>
  </property>
  <property fmtid="{D5CDD505-2E9C-101B-9397-08002B2CF9AE}" pid="4" name="_dlc_DocId">
    <vt:lpwstr>Y72U6FY3H6JX-1603823128-188</vt:lpwstr>
  </property>
  <property fmtid="{D5CDD505-2E9C-101B-9397-08002B2CF9AE}" pid="5" name="_dlc_DocIdUrl">
    <vt:lpwstr>https://uusp/UU/Customer/psc/_layouts/15/DocIdRedir.aspx?ID=Y72U6FY3H6JX-1603823128-188, Y72U6FY3H6JX-1603823128-188</vt:lpwstr>
  </property>
</Properties>
</file>