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modernComment_111_37F80148.xml" ContentType="application/vnd.ms-powerpoint.comments+xml"/>
  <Override PartName="/ppt/comments/modernComment_11D_5FDF77A4.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64" r:id="rId5"/>
    <p:sldId id="266" r:id="rId6"/>
    <p:sldId id="291" r:id="rId7"/>
    <p:sldId id="292" r:id="rId8"/>
    <p:sldId id="269" r:id="rId9"/>
    <p:sldId id="271" r:id="rId10"/>
    <p:sldId id="273" r:id="rId11"/>
    <p:sldId id="278" r:id="rId12"/>
    <p:sldId id="280" r:id="rId13"/>
    <p:sldId id="281" r:id="rId14"/>
    <p:sldId id="282" r:id="rId15"/>
    <p:sldId id="284" r:id="rId16"/>
    <p:sldId id="285" r:id="rId17"/>
    <p:sldId id="286" r:id="rId18"/>
    <p:sldId id="289" r:id="rId19"/>
    <p:sldId id="290"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AFAA22-74D0-5324-826D-01F810F0F35D}" name="Lacroix, Nathalie" initials="NL" userId="Lacroix, Nathalie" providerId="None"/>
  <p188:author id="{9F32798F-CE48-D6F8-CF67-B6BEE0ED82B3}" name="Samuel Dickinson" initials="SD" userId="S::samuel.dickinson@sdslimited.com::6d30da0c-5af8-44a5-b5f2-8bc0b071ab66" providerId="AD"/>
  <p188:author id="{5949C7B0-6EA9-FD93-B811-8BE971C107EB}" name="Forth, Olivia" initials="OF" userId="S::Olivia.Forth@uuplc.co.uk::73f7209e-2313-458d-b6d3-e2bd172ef6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5" d="100"/>
          <a:sy n="115"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omments/modernComment_111_37F80148.xml><?xml version="1.0" encoding="utf-8"?>
<p188:cmLst xmlns:a="http://schemas.openxmlformats.org/drawingml/2006/main" xmlns:r="http://schemas.openxmlformats.org/officeDocument/2006/relationships" xmlns:p188="http://schemas.microsoft.com/office/powerpoint/2018/8/main">
  <p188:cm id="{60B003A4-73B3-4C41-984E-41553D2E7D78}" authorId="{5949C7B0-6EA9-FD93-B811-8BE971C107EB}" status="resolved" created="2025-05-12T13:40:19.367" complete="100000">
    <ac:txMkLst xmlns:ac="http://schemas.microsoft.com/office/drawing/2013/main/command">
      <pc:docMk xmlns:pc="http://schemas.microsoft.com/office/powerpoint/2013/main/command"/>
      <pc:sldMk xmlns:pc="http://schemas.microsoft.com/office/powerpoint/2013/main/command" cId="939000136" sldId="273"/>
      <ac:spMk id="10" creationId="{F04D3F1C-5857-B25B-2331-C467DDE7802B}"/>
      <ac:txMk cp="0">
        <ac:context len="353" hash="103458100"/>
      </ac:txMk>
    </ac:txMkLst>
    <p188:pos x="10303151" y="315434"/>
    <p188:txBody>
      <a:bodyPr/>
      <a:lstStyle/>
      <a:p>
        <a:r>
          <a:rPr lang="en-GB"/>
          <a:t>This piece of work demonstrates our commitment to our Human Rights and Fair Treatment Principle to promote equal opportunities to all our employees, customers and suppliers. Transparency within our supply chain can also help mitigate third party risks and work together to deliver better outcomes for our customers, our colleagues and our communities. </a:t>
        </a:r>
      </a:p>
    </p188:txBody>
  </p188:cm>
</p188:cmLst>
</file>

<file path=ppt/comments/modernComment_11D_5FDF77A4.xml><?xml version="1.0" encoding="utf-8"?>
<p188:cmLst xmlns:a="http://schemas.openxmlformats.org/drawingml/2006/main" xmlns:r="http://schemas.openxmlformats.org/officeDocument/2006/relationships" xmlns:p188="http://schemas.microsoft.com/office/powerpoint/2018/8/main">
  <p188:cm id="{2AC8D187-3AE4-4698-AC71-6BF188AD012C}" authorId="{5949C7B0-6EA9-FD93-B811-8BE971C107EB}" status="resolved" created="2025-05-12T14:36:02.331" complete="100000">
    <ac:txMkLst xmlns:ac="http://schemas.microsoft.com/office/drawing/2013/main/command">
      <pc:docMk xmlns:pc="http://schemas.microsoft.com/office/powerpoint/2013/main/command"/>
      <pc:sldMk xmlns:pc="http://schemas.microsoft.com/office/powerpoint/2013/main/command" cId="1608480676" sldId="285"/>
      <ac:spMk id="4" creationId="{61F3F4EF-247E-F864-8FA6-B66F38242B07}"/>
      <ac:txMk cp="459">
        <ac:context len="974" hash="2383530584"/>
      </ac:txMk>
    </ac:txMkLst>
    <p188:pos x="10058683" y="2905394"/>
    <p188:txBody>
      <a:bodyPr/>
      <a:lstStyle/>
      <a:p>
        <a:r>
          <a:rPr lang="en-GB"/>
          <a:t>As a signatory to United Supply Chain, Network Plus has demonstrated a clear commitment to our Environment and Pollution Responsible Sourcing Principle by reducing the CO2 fumes which pollute the air.  They have also demonstrated an awareness for Human Rights and Fair Treatment by reducing lower hand/arm vibration to offer a safer workplace. 
Network Plus have gone the extra mile and shown a commitment to driving towards sustainability goals. We look forward to continuing this collaborative working relationship.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5761F-5888-4BAF-9843-C1326C2CE84E}" type="datetimeFigureOut">
              <a:rPr lang="en-GB" smtClean="0"/>
              <a:t>02/06/2025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A5346-8039-4433-B574-B2DD374E9FE1}" type="slidenum">
              <a:rPr lang="en-GB" smtClean="0"/>
              <a:t>‹#›</a:t>
            </a:fld>
            <a:endParaRPr lang="en-GB"/>
          </a:p>
        </p:txBody>
      </p:sp>
    </p:spTree>
    <p:extLst>
      <p:ext uri="{BB962C8B-B14F-4D97-AF65-F5344CB8AC3E}">
        <p14:creationId xmlns:p14="http://schemas.microsoft.com/office/powerpoint/2010/main" val="84666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8A5346-8039-4433-B574-B2DD374E9FE1}" type="slidenum">
              <a:rPr lang="en-GB" smtClean="0"/>
              <a:t>16</a:t>
            </a:fld>
            <a:endParaRPr lang="en-GB"/>
          </a:p>
        </p:txBody>
      </p:sp>
    </p:spTree>
    <p:extLst>
      <p:ext uri="{BB962C8B-B14F-4D97-AF65-F5344CB8AC3E}">
        <p14:creationId xmlns:p14="http://schemas.microsoft.com/office/powerpoint/2010/main" val="1849832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Insert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4089DB-8655-4857-A44B-2B9B1A0DF668}"/>
              </a:ext>
            </a:extLst>
          </p:cNvPr>
          <p:cNvSpPr/>
          <p:nvPr userDrawn="1"/>
        </p:nvSpPr>
        <p:spPr>
          <a:xfrm>
            <a:off x="-2" y="0"/>
            <a:ext cx="12192001" cy="587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F71EEF-C187-468B-A670-8CFA7A6D4259}"/>
              </a:ext>
            </a:extLst>
          </p:cNvPr>
          <p:cNvSpPr/>
          <p:nvPr userDrawn="1"/>
        </p:nvSpPr>
        <p:spPr>
          <a:xfrm>
            <a:off x="0" y="5872480"/>
            <a:ext cx="12192001" cy="9855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A7B39EB-9FAC-4F3F-A423-3C0014968126}"/>
              </a:ext>
            </a:extLst>
          </p:cNvPr>
          <p:cNvSpPr>
            <a:spLocks noGrp="1"/>
          </p:cNvSpPr>
          <p:nvPr>
            <p:ph type="ctrTitle" hasCustomPrompt="1"/>
          </p:nvPr>
        </p:nvSpPr>
        <p:spPr>
          <a:xfrm>
            <a:off x="711627" y="1422400"/>
            <a:ext cx="6009213" cy="1178720"/>
          </a:xfrm>
          <a:prstGeom prst="rect">
            <a:avLst/>
          </a:prstGeom>
        </p:spPr>
        <p:txBody>
          <a:bodyPr lIns="0" tIns="0" rIns="0" bIns="0" anchor="b">
            <a:normAutofit/>
          </a:bodyPr>
          <a:lstStyle>
            <a:lvl1pPr algn="l">
              <a:defRPr sz="5400">
                <a:solidFill>
                  <a:schemeClr val="tx2"/>
                </a:solidFill>
                <a:latin typeface="+mn-lt"/>
              </a:defRPr>
            </a:lvl1pPr>
          </a:lstStyle>
          <a:p>
            <a:r>
              <a:rPr lang="en-US" dirty="0"/>
              <a:t>Case Study</a:t>
            </a:r>
            <a:endParaRPr lang="en-GB" dirty="0"/>
          </a:p>
        </p:txBody>
      </p:sp>
      <p:sp>
        <p:nvSpPr>
          <p:cNvPr id="3" name="Subtitle 2">
            <a:extLst>
              <a:ext uri="{FF2B5EF4-FFF2-40B4-BE49-F238E27FC236}">
                <a16:creationId xmlns:a16="http://schemas.microsoft.com/office/drawing/2014/main" id="{64851D44-3B23-4FB1-BF24-A8E0E5503392}"/>
              </a:ext>
            </a:extLst>
          </p:cNvPr>
          <p:cNvSpPr>
            <a:spLocks noGrp="1"/>
          </p:cNvSpPr>
          <p:nvPr>
            <p:ph type="subTitle" idx="1" hasCustomPrompt="1"/>
          </p:nvPr>
        </p:nvSpPr>
        <p:spPr>
          <a:xfrm>
            <a:off x="711627" y="2621439"/>
            <a:ext cx="6009213" cy="1655762"/>
          </a:xfrm>
          <a:prstGeom prst="rect">
            <a:avLst/>
          </a:prstGeom>
        </p:spPr>
        <p:txBody>
          <a:bodyPr lIns="0" tIns="0" rIns="0" bIns="0">
            <a:normAutofit/>
          </a:bodyPr>
          <a:lstStyle>
            <a:lvl1pPr marL="0" indent="0" algn="l">
              <a:buNone/>
              <a:defRPr sz="5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Title</a:t>
            </a:r>
            <a:endParaRPr lang="en-GB" dirty="0"/>
          </a:p>
        </p:txBody>
      </p:sp>
      <p:pic>
        <p:nvPicPr>
          <p:cNvPr id="9" name="Picture 8" descr="A black and white image of a person's face&#10;&#10;Description automatically generated with low confidence">
            <a:extLst>
              <a:ext uri="{FF2B5EF4-FFF2-40B4-BE49-F238E27FC236}">
                <a16:creationId xmlns:a16="http://schemas.microsoft.com/office/drawing/2014/main" id="{E441F04E-83A6-4D40-836C-A98E1B4DFC8A}"/>
              </a:ext>
            </a:extLst>
          </p:cNvPr>
          <p:cNvPicPr>
            <a:picLocks noChangeAspect="1"/>
          </p:cNvPicPr>
          <p:nvPr userDrawn="1"/>
        </p:nvPicPr>
        <p:blipFill>
          <a:blip r:embed="rId2"/>
          <a:stretch>
            <a:fillRect/>
          </a:stretch>
        </p:blipFill>
        <p:spPr>
          <a:xfrm>
            <a:off x="10173809" y="479592"/>
            <a:ext cx="1571348" cy="521784"/>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A57DE3F7-29F9-41F7-A87B-5E91B1F399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427" y="4706112"/>
            <a:ext cx="1353417" cy="1485751"/>
          </a:xfrm>
          <a:prstGeom prst="rect">
            <a:avLst/>
          </a:prstGeom>
        </p:spPr>
      </p:pic>
      <p:sp>
        <p:nvSpPr>
          <p:cNvPr id="36" name="Picture Placeholder 35">
            <a:extLst>
              <a:ext uri="{FF2B5EF4-FFF2-40B4-BE49-F238E27FC236}">
                <a16:creationId xmlns:a16="http://schemas.microsoft.com/office/drawing/2014/main" id="{C827D044-0534-41A5-A863-25DC6FAC8BFE}"/>
              </a:ext>
            </a:extLst>
          </p:cNvPr>
          <p:cNvSpPr>
            <a:spLocks noGrp="1"/>
          </p:cNvSpPr>
          <p:nvPr>
            <p:ph type="pic" sz="quarter" idx="12" hasCustomPrompt="1"/>
          </p:nvPr>
        </p:nvSpPr>
        <p:spPr>
          <a:xfrm>
            <a:off x="7092108" y="0"/>
            <a:ext cx="5099890" cy="6858000"/>
          </a:xfrm>
          <a:custGeom>
            <a:avLst/>
            <a:gdLst>
              <a:gd name="connsiteX0" fmla="*/ 472742 w 5099890"/>
              <a:gd name="connsiteY0" fmla="*/ 0 h 6858000"/>
              <a:gd name="connsiteX1" fmla="*/ 3283894 w 5099890"/>
              <a:gd name="connsiteY1" fmla="*/ 0 h 6858000"/>
              <a:gd name="connsiteX2" fmla="*/ 3284522 w 5099890"/>
              <a:gd name="connsiteY2" fmla="*/ 1905 h 6858000"/>
              <a:gd name="connsiteX3" fmla="*/ 5099890 w 5099890"/>
              <a:gd name="connsiteY3" fmla="*/ 1905 h 6858000"/>
              <a:gd name="connsiteX4" fmla="*/ 5099890 w 5099890"/>
              <a:gd name="connsiteY4" fmla="*/ 6858000 h 6858000"/>
              <a:gd name="connsiteX5" fmla="*/ 3283894 w 5099890"/>
              <a:gd name="connsiteY5" fmla="*/ 6858000 h 6858000"/>
              <a:gd name="connsiteX6" fmla="*/ 472742 w 5099890"/>
              <a:gd name="connsiteY6" fmla="*/ 6858000 h 6858000"/>
              <a:gd name="connsiteX7" fmla="*/ 428917 w 5099890"/>
              <a:gd name="connsiteY7" fmla="*/ 6724979 h 6858000"/>
              <a:gd name="connsiteX8" fmla="*/ 0 w 5099890"/>
              <a:gd name="connsiteY8" fmla="*/ 3429000 h 6858000"/>
              <a:gd name="connsiteX9" fmla="*/ 428917 w 5099890"/>
              <a:gd name="connsiteY9" fmla="*/ 1330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890" h="6858000">
                <a:moveTo>
                  <a:pt x="472742" y="0"/>
                </a:moveTo>
                <a:lnTo>
                  <a:pt x="3283894" y="0"/>
                </a:lnTo>
                <a:lnTo>
                  <a:pt x="3284522" y="1905"/>
                </a:lnTo>
                <a:lnTo>
                  <a:pt x="5099890" y="1905"/>
                </a:lnTo>
                <a:lnTo>
                  <a:pt x="5099890" y="6858000"/>
                </a:lnTo>
                <a:lnTo>
                  <a:pt x="3283894" y="6858000"/>
                </a:lnTo>
                <a:lnTo>
                  <a:pt x="472742" y="6858000"/>
                </a:lnTo>
                <a:lnTo>
                  <a:pt x="428917" y="6724979"/>
                </a:lnTo>
                <a:cubicBezTo>
                  <a:pt x="160964" y="5829293"/>
                  <a:pt x="0" y="4681002"/>
                  <a:pt x="0" y="3429000"/>
                </a:cubicBezTo>
                <a:cubicBezTo>
                  <a:pt x="0" y="2176998"/>
                  <a:pt x="160964" y="1028707"/>
                  <a:pt x="428917" y="133021"/>
                </a:cubicBezTo>
                <a:close/>
              </a:path>
            </a:pathLst>
          </a:custGeom>
          <a:solidFill>
            <a:schemeClr val="bg2">
              <a:lumMod val="90000"/>
            </a:schemeClr>
          </a:solidFill>
        </p:spPr>
        <p:txBody>
          <a:bodyPr wrap="square" lIns="72000" tIns="1404000" anchor="ctr">
            <a:noAutofit/>
          </a:bodyPr>
          <a:lstStyle>
            <a:lvl1pPr marL="0" indent="0" algn="ctr">
              <a:buNone/>
              <a:defRPr/>
            </a:lvl1pPr>
          </a:lstStyle>
          <a:p>
            <a:r>
              <a:rPr lang="en-GB" dirty="0"/>
              <a:t>Click on icon to add picture</a:t>
            </a:r>
          </a:p>
        </p:txBody>
      </p:sp>
    </p:spTree>
    <p:extLst>
      <p:ext uri="{BB962C8B-B14F-4D97-AF65-F5344CB8AC3E}">
        <p14:creationId xmlns:p14="http://schemas.microsoft.com/office/powerpoint/2010/main" val="147724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mag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4089DB-8655-4857-A44B-2B9B1A0DF668}"/>
              </a:ext>
            </a:extLst>
          </p:cNvPr>
          <p:cNvSpPr/>
          <p:nvPr userDrawn="1"/>
        </p:nvSpPr>
        <p:spPr>
          <a:xfrm>
            <a:off x="-2" y="0"/>
            <a:ext cx="12192001" cy="587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F71EEF-C187-468B-A670-8CFA7A6D4259}"/>
              </a:ext>
            </a:extLst>
          </p:cNvPr>
          <p:cNvSpPr/>
          <p:nvPr userDrawn="1"/>
        </p:nvSpPr>
        <p:spPr>
          <a:xfrm>
            <a:off x="0" y="5872480"/>
            <a:ext cx="12192001" cy="9855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A7B39EB-9FAC-4F3F-A423-3C0014968126}"/>
              </a:ext>
            </a:extLst>
          </p:cNvPr>
          <p:cNvSpPr>
            <a:spLocks noGrp="1"/>
          </p:cNvSpPr>
          <p:nvPr>
            <p:ph type="ctrTitle" hasCustomPrompt="1"/>
          </p:nvPr>
        </p:nvSpPr>
        <p:spPr>
          <a:xfrm>
            <a:off x="711627" y="1422400"/>
            <a:ext cx="6009213" cy="1178720"/>
          </a:xfrm>
          <a:prstGeom prst="rect">
            <a:avLst/>
          </a:prstGeom>
        </p:spPr>
        <p:txBody>
          <a:bodyPr lIns="0" tIns="0" rIns="0" bIns="0" anchor="b">
            <a:normAutofit/>
          </a:bodyPr>
          <a:lstStyle>
            <a:lvl1pPr algn="l">
              <a:defRPr sz="5400">
                <a:solidFill>
                  <a:schemeClr val="tx2"/>
                </a:solidFill>
                <a:latin typeface="+mn-lt"/>
              </a:defRPr>
            </a:lvl1pPr>
          </a:lstStyle>
          <a:p>
            <a:r>
              <a:rPr lang="en-US" dirty="0"/>
              <a:t>Case Study</a:t>
            </a:r>
            <a:endParaRPr lang="en-GB" dirty="0"/>
          </a:p>
        </p:txBody>
      </p:sp>
      <p:sp>
        <p:nvSpPr>
          <p:cNvPr id="3" name="Subtitle 2">
            <a:extLst>
              <a:ext uri="{FF2B5EF4-FFF2-40B4-BE49-F238E27FC236}">
                <a16:creationId xmlns:a16="http://schemas.microsoft.com/office/drawing/2014/main" id="{64851D44-3B23-4FB1-BF24-A8E0E5503392}"/>
              </a:ext>
            </a:extLst>
          </p:cNvPr>
          <p:cNvSpPr>
            <a:spLocks noGrp="1"/>
          </p:cNvSpPr>
          <p:nvPr>
            <p:ph type="subTitle" idx="1" hasCustomPrompt="1"/>
          </p:nvPr>
        </p:nvSpPr>
        <p:spPr>
          <a:xfrm>
            <a:off x="711627" y="2621439"/>
            <a:ext cx="6009213" cy="1655762"/>
          </a:xfrm>
          <a:prstGeom prst="rect">
            <a:avLst/>
          </a:prstGeom>
        </p:spPr>
        <p:txBody>
          <a:bodyPr lIns="0" tIns="0" rIns="0" bIns="0">
            <a:normAutofit/>
          </a:bodyPr>
          <a:lstStyle>
            <a:lvl1pPr marL="0" indent="0" algn="l">
              <a:buNone/>
              <a:defRPr sz="5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Title</a:t>
            </a:r>
            <a:endParaRPr lang="en-GB" dirty="0"/>
          </a:p>
        </p:txBody>
      </p:sp>
      <p:pic>
        <p:nvPicPr>
          <p:cNvPr id="11" name="Picture 10" descr="A picture containing text, sign&#10;&#10;Description automatically generated">
            <a:extLst>
              <a:ext uri="{FF2B5EF4-FFF2-40B4-BE49-F238E27FC236}">
                <a16:creationId xmlns:a16="http://schemas.microsoft.com/office/drawing/2014/main" id="{A57DE3F7-29F9-41F7-A87B-5E91B1F39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427" y="4706112"/>
            <a:ext cx="1353417" cy="1485751"/>
          </a:xfrm>
          <a:prstGeom prst="rect">
            <a:avLst/>
          </a:prstGeom>
        </p:spPr>
      </p:pic>
      <p:pic>
        <p:nvPicPr>
          <p:cNvPr id="9" name="Picture 8" descr="A picture containing person, outdoor, crowd&#10;&#10;Description automatically generated">
            <a:extLst>
              <a:ext uri="{FF2B5EF4-FFF2-40B4-BE49-F238E27FC236}">
                <a16:creationId xmlns:a16="http://schemas.microsoft.com/office/drawing/2014/main" id="{6F2868B0-DFCA-4256-A738-7DE54462EAA7}"/>
              </a:ext>
            </a:extLst>
          </p:cNvPr>
          <p:cNvPicPr>
            <a:picLocks noChangeAspect="1"/>
          </p:cNvPicPr>
          <p:nvPr userDrawn="1"/>
        </p:nvPicPr>
        <p:blipFill>
          <a:blip r:embed="rId3"/>
          <a:stretch>
            <a:fillRect/>
          </a:stretch>
        </p:blipFill>
        <p:spPr>
          <a:xfrm>
            <a:off x="6477000" y="0"/>
            <a:ext cx="5715000" cy="6858000"/>
          </a:xfrm>
          <a:prstGeom prst="rect">
            <a:avLst/>
          </a:prstGeom>
        </p:spPr>
      </p:pic>
      <p:pic>
        <p:nvPicPr>
          <p:cNvPr id="14" name="Picture 13" descr="A black and white logo&#10;&#10;Description automatically generated with low confidence">
            <a:extLst>
              <a:ext uri="{FF2B5EF4-FFF2-40B4-BE49-F238E27FC236}">
                <a16:creationId xmlns:a16="http://schemas.microsoft.com/office/drawing/2014/main" id="{B033A5C2-AD46-4DB5-8818-D1D0B6F4B918}"/>
              </a:ext>
            </a:extLst>
          </p:cNvPr>
          <p:cNvPicPr>
            <a:picLocks noChangeAspect="1"/>
          </p:cNvPicPr>
          <p:nvPr userDrawn="1"/>
        </p:nvPicPr>
        <p:blipFill>
          <a:blip r:embed="rId4"/>
          <a:stretch>
            <a:fillRect/>
          </a:stretch>
        </p:blipFill>
        <p:spPr>
          <a:xfrm>
            <a:off x="10173809" y="479592"/>
            <a:ext cx="1552423" cy="720558"/>
          </a:xfrm>
          <a:prstGeom prst="rect">
            <a:avLst/>
          </a:prstGeom>
          <a:effectLst>
            <a:outerShdw blurRad="304800" sx="102000" sy="102000" algn="ctr" rotWithShape="0">
              <a:prstClr val="black">
                <a:alpha val="95000"/>
              </a:prstClr>
            </a:outerShdw>
          </a:effectLst>
        </p:spPr>
      </p:pic>
    </p:spTree>
    <p:extLst>
      <p:ext uri="{BB962C8B-B14F-4D97-AF65-F5344CB8AC3E}">
        <p14:creationId xmlns:p14="http://schemas.microsoft.com/office/powerpoint/2010/main" val="427085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4089DB-8655-4857-A44B-2B9B1A0DF668}"/>
              </a:ext>
            </a:extLst>
          </p:cNvPr>
          <p:cNvSpPr/>
          <p:nvPr userDrawn="1"/>
        </p:nvSpPr>
        <p:spPr>
          <a:xfrm>
            <a:off x="-2" y="0"/>
            <a:ext cx="12192001" cy="587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F71EEF-C187-468B-A670-8CFA7A6D4259}"/>
              </a:ext>
            </a:extLst>
          </p:cNvPr>
          <p:cNvSpPr/>
          <p:nvPr userDrawn="1"/>
        </p:nvSpPr>
        <p:spPr>
          <a:xfrm>
            <a:off x="0" y="5872480"/>
            <a:ext cx="12192001" cy="9855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A7B39EB-9FAC-4F3F-A423-3C0014968126}"/>
              </a:ext>
            </a:extLst>
          </p:cNvPr>
          <p:cNvSpPr>
            <a:spLocks noGrp="1"/>
          </p:cNvSpPr>
          <p:nvPr>
            <p:ph type="ctrTitle" hasCustomPrompt="1"/>
          </p:nvPr>
        </p:nvSpPr>
        <p:spPr>
          <a:xfrm>
            <a:off x="711627" y="1422400"/>
            <a:ext cx="6009213" cy="1178720"/>
          </a:xfrm>
          <a:prstGeom prst="rect">
            <a:avLst/>
          </a:prstGeom>
        </p:spPr>
        <p:txBody>
          <a:bodyPr lIns="0" tIns="0" rIns="0" bIns="0" anchor="b">
            <a:normAutofit/>
          </a:bodyPr>
          <a:lstStyle>
            <a:lvl1pPr algn="l">
              <a:defRPr sz="5400">
                <a:solidFill>
                  <a:schemeClr val="tx2"/>
                </a:solidFill>
                <a:latin typeface="+mn-lt"/>
              </a:defRPr>
            </a:lvl1pPr>
          </a:lstStyle>
          <a:p>
            <a:r>
              <a:rPr lang="en-US" dirty="0"/>
              <a:t>Case Study</a:t>
            </a:r>
            <a:endParaRPr lang="en-GB" dirty="0"/>
          </a:p>
        </p:txBody>
      </p:sp>
      <p:sp>
        <p:nvSpPr>
          <p:cNvPr id="3" name="Subtitle 2">
            <a:extLst>
              <a:ext uri="{FF2B5EF4-FFF2-40B4-BE49-F238E27FC236}">
                <a16:creationId xmlns:a16="http://schemas.microsoft.com/office/drawing/2014/main" id="{64851D44-3B23-4FB1-BF24-A8E0E5503392}"/>
              </a:ext>
            </a:extLst>
          </p:cNvPr>
          <p:cNvSpPr>
            <a:spLocks noGrp="1"/>
          </p:cNvSpPr>
          <p:nvPr>
            <p:ph type="subTitle" idx="1" hasCustomPrompt="1"/>
          </p:nvPr>
        </p:nvSpPr>
        <p:spPr>
          <a:xfrm>
            <a:off x="711627" y="2621439"/>
            <a:ext cx="6009213" cy="1655762"/>
          </a:xfrm>
          <a:prstGeom prst="rect">
            <a:avLst/>
          </a:prstGeom>
        </p:spPr>
        <p:txBody>
          <a:bodyPr lIns="0" tIns="0" rIns="0" bIns="0">
            <a:normAutofit/>
          </a:bodyPr>
          <a:lstStyle>
            <a:lvl1pPr marL="0" indent="0" algn="l">
              <a:buNone/>
              <a:defRPr sz="5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Title</a:t>
            </a:r>
            <a:endParaRPr lang="en-GB" dirty="0"/>
          </a:p>
        </p:txBody>
      </p:sp>
      <p:pic>
        <p:nvPicPr>
          <p:cNvPr id="11" name="Picture 10" descr="A picture containing text, sign&#10;&#10;Description automatically generated">
            <a:extLst>
              <a:ext uri="{FF2B5EF4-FFF2-40B4-BE49-F238E27FC236}">
                <a16:creationId xmlns:a16="http://schemas.microsoft.com/office/drawing/2014/main" id="{A57DE3F7-29F9-41F7-A87B-5E91B1F39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427" y="4706112"/>
            <a:ext cx="1353417" cy="1485751"/>
          </a:xfrm>
          <a:prstGeom prst="rect">
            <a:avLst/>
          </a:prstGeom>
        </p:spPr>
      </p:pic>
      <p:pic>
        <p:nvPicPr>
          <p:cNvPr id="14" name="Picture 13" descr="A firefighter holding a hose&#10;&#10;Description automatically generated with medium confidence">
            <a:extLst>
              <a:ext uri="{FF2B5EF4-FFF2-40B4-BE49-F238E27FC236}">
                <a16:creationId xmlns:a16="http://schemas.microsoft.com/office/drawing/2014/main" id="{BDD79639-00CE-450D-AC29-9E4982AC8982}"/>
              </a:ext>
            </a:extLst>
          </p:cNvPr>
          <p:cNvPicPr>
            <a:picLocks noChangeAspect="1"/>
          </p:cNvPicPr>
          <p:nvPr userDrawn="1"/>
        </p:nvPicPr>
        <p:blipFill>
          <a:blip r:embed="rId3"/>
          <a:stretch>
            <a:fillRect/>
          </a:stretch>
        </p:blipFill>
        <p:spPr>
          <a:xfrm>
            <a:off x="6477000" y="0"/>
            <a:ext cx="5715000" cy="685800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8C800C8D-331A-4350-ACF1-4F6D839D0542}"/>
              </a:ext>
            </a:extLst>
          </p:cNvPr>
          <p:cNvPicPr>
            <a:picLocks noChangeAspect="1"/>
          </p:cNvPicPr>
          <p:nvPr userDrawn="1"/>
        </p:nvPicPr>
        <p:blipFill>
          <a:blip r:embed="rId4"/>
          <a:stretch>
            <a:fillRect/>
          </a:stretch>
        </p:blipFill>
        <p:spPr>
          <a:xfrm>
            <a:off x="10173809" y="479592"/>
            <a:ext cx="1552423" cy="720558"/>
          </a:xfrm>
          <a:prstGeom prst="rect">
            <a:avLst/>
          </a:prstGeom>
        </p:spPr>
      </p:pic>
    </p:spTree>
    <p:extLst>
      <p:ext uri="{BB962C8B-B14F-4D97-AF65-F5344CB8AC3E}">
        <p14:creationId xmlns:p14="http://schemas.microsoft.com/office/powerpoint/2010/main" val="21454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Imag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4089DB-8655-4857-A44B-2B9B1A0DF668}"/>
              </a:ext>
            </a:extLst>
          </p:cNvPr>
          <p:cNvSpPr/>
          <p:nvPr userDrawn="1"/>
        </p:nvSpPr>
        <p:spPr>
          <a:xfrm>
            <a:off x="-2" y="0"/>
            <a:ext cx="12192001" cy="587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F71EEF-C187-468B-A670-8CFA7A6D4259}"/>
              </a:ext>
            </a:extLst>
          </p:cNvPr>
          <p:cNvSpPr/>
          <p:nvPr userDrawn="1"/>
        </p:nvSpPr>
        <p:spPr>
          <a:xfrm>
            <a:off x="0" y="5872480"/>
            <a:ext cx="12192001" cy="9855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A7B39EB-9FAC-4F3F-A423-3C0014968126}"/>
              </a:ext>
            </a:extLst>
          </p:cNvPr>
          <p:cNvSpPr>
            <a:spLocks noGrp="1"/>
          </p:cNvSpPr>
          <p:nvPr>
            <p:ph type="ctrTitle" hasCustomPrompt="1"/>
          </p:nvPr>
        </p:nvSpPr>
        <p:spPr>
          <a:xfrm>
            <a:off x="711627" y="1422400"/>
            <a:ext cx="6009213" cy="1178720"/>
          </a:xfrm>
          <a:prstGeom prst="rect">
            <a:avLst/>
          </a:prstGeom>
        </p:spPr>
        <p:txBody>
          <a:bodyPr lIns="0" tIns="0" rIns="0" bIns="0" anchor="b">
            <a:normAutofit/>
          </a:bodyPr>
          <a:lstStyle>
            <a:lvl1pPr algn="l">
              <a:defRPr sz="5400">
                <a:solidFill>
                  <a:schemeClr val="tx2"/>
                </a:solidFill>
                <a:latin typeface="+mn-lt"/>
              </a:defRPr>
            </a:lvl1pPr>
          </a:lstStyle>
          <a:p>
            <a:r>
              <a:rPr lang="en-US" dirty="0"/>
              <a:t>Case Study</a:t>
            </a:r>
            <a:endParaRPr lang="en-GB" dirty="0"/>
          </a:p>
        </p:txBody>
      </p:sp>
      <p:sp>
        <p:nvSpPr>
          <p:cNvPr id="3" name="Subtitle 2">
            <a:extLst>
              <a:ext uri="{FF2B5EF4-FFF2-40B4-BE49-F238E27FC236}">
                <a16:creationId xmlns:a16="http://schemas.microsoft.com/office/drawing/2014/main" id="{64851D44-3B23-4FB1-BF24-A8E0E5503392}"/>
              </a:ext>
            </a:extLst>
          </p:cNvPr>
          <p:cNvSpPr>
            <a:spLocks noGrp="1"/>
          </p:cNvSpPr>
          <p:nvPr>
            <p:ph type="subTitle" idx="1" hasCustomPrompt="1"/>
          </p:nvPr>
        </p:nvSpPr>
        <p:spPr>
          <a:xfrm>
            <a:off x="711627" y="2621439"/>
            <a:ext cx="6009213" cy="1655762"/>
          </a:xfrm>
          <a:prstGeom prst="rect">
            <a:avLst/>
          </a:prstGeom>
        </p:spPr>
        <p:txBody>
          <a:bodyPr lIns="0" tIns="0" rIns="0" bIns="0">
            <a:normAutofit/>
          </a:bodyPr>
          <a:lstStyle>
            <a:lvl1pPr marL="0" indent="0" algn="l">
              <a:buNone/>
              <a:defRPr sz="5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Title</a:t>
            </a:r>
            <a:endParaRPr lang="en-GB" dirty="0"/>
          </a:p>
        </p:txBody>
      </p:sp>
      <p:pic>
        <p:nvPicPr>
          <p:cNvPr id="11" name="Picture 10" descr="A picture containing text, sign&#10;&#10;Description automatically generated">
            <a:extLst>
              <a:ext uri="{FF2B5EF4-FFF2-40B4-BE49-F238E27FC236}">
                <a16:creationId xmlns:a16="http://schemas.microsoft.com/office/drawing/2014/main" id="{A57DE3F7-29F9-41F7-A87B-5E91B1F39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427" y="4706112"/>
            <a:ext cx="1353417" cy="1485751"/>
          </a:xfrm>
          <a:prstGeom prst="rect">
            <a:avLst/>
          </a:prstGeom>
        </p:spPr>
      </p:pic>
      <p:pic>
        <p:nvPicPr>
          <p:cNvPr id="14" name="Picture 13">
            <a:extLst>
              <a:ext uri="{FF2B5EF4-FFF2-40B4-BE49-F238E27FC236}">
                <a16:creationId xmlns:a16="http://schemas.microsoft.com/office/drawing/2014/main" id="{B5D61E95-A5D6-4442-ADE7-4A781B74CF0E}"/>
              </a:ext>
            </a:extLst>
          </p:cNvPr>
          <p:cNvPicPr>
            <a:picLocks noChangeAspect="1"/>
          </p:cNvPicPr>
          <p:nvPr userDrawn="1"/>
        </p:nvPicPr>
        <p:blipFill>
          <a:blip r:embed="rId3"/>
          <a:stretch>
            <a:fillRect/>
          </a:stretch>
        </p:blipFill>
        <p:spPr>
          <a:xfrm>
            <a:off x="6477000" y="0"/>
            <a:ext cx="5715000" cy="6858000"/>
          </a:xfrm>
          <a:prstGeom prst="rect">
            <a:avLst/>
          </a:prstGeom>
        </p:spPr>
      </p:pic>
      <p:pic>
        <p:nvPicPr>
          <p:cNvPr id="10" name="Picture 9" descr="A black and white logo&#10;&#10;Description automatically generated with low confidence">
            <a:extLst>
              <a:ext uri="{FF2B5EF4-FFF2-40B4-BE49-F238E27FC236}">
                <a16:creationId xmlns:a16="http://schemas.microsoft.com/office/drawing/2014/main" id="{185AB42F-4DDE-4FB2-B3C7-933A9762CF32}"/>
              </a:ext>
            </a:extLst>
          </p:cNvPr>
          <p:cNvPicPr>
            <a:picLocks noChangeAspect="1"/>
          </p:cNvPicPr>
          <p:nvPr userDrawn="1"/>
        </p:nvPicPr>
        <p:blipFill>
          <a:blip r:embed="rId4"/>
          <a:stretch>
            <a:fillRect/>
          </a:stretch>
        </p:blipFill>
        <p:spPr>
          <a:xfrm>
            <a:off x="10173809" y="479592"/>
            <a:ext cx="1552423" cy="720558"/>
          </a:xfrm>
          <a:prstGeom prst="rect">
            <a:avLst/>
          </a:prstGeom>
          <a:effectLst>
            <a:outerShdw blurRad="304800" sx="102000" sy="102000" algn="ctr" rotWithShape="0">
              <a:prstClr val="black">
                <a:alpha val="30000"/>
              </a:prstClr>
            </a:outerShdw>
          </a:effectLst>
        </p:spPr>
      </p:pic>
    </p:spTree>
    <p:extLst>
      <p:ext uri="{BB962C8B-B14F-4D97-AF65-F5344CB8AC3E}">
        <p14:creationId xmlns:p14="http://schemas.microsoft.com/office/powerpoint/2010/main" val="28212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4089DB-8655-4857-A44B-2B9B1A0DF668}"/>
              </a:ext>
            </a:extLst>
          </p:cNvPr>
          <p:cNvSpPr/>
          <p:nvPr userDrawn="1"/>
        </p:nvSpPr>
        <p:spPr>
          <a:xfrm>
            <a:off x="-1" y="0"/>
            <a:ext cx="4209924" cy="587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F71EEF-C187-468B-A670-8CFA7A6D4259}"/>
              </a:ext>
            </a:extLst>
          </p:cNvPr>
          <p:cNvSpPr/>
          <p:nvPr userDrawn="1"/>
        </p:nvSpPr>
        <p:spPr>
          <a:xfrm>
            <a:off x="0" y="5872480"/>
            <a:ext cx="4074160" cy="9855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 sign&#10;&#10;Description automatically generated">
            <a:extLst>
              <a:ext uri="{FF2B5EF4-FFF2-40B4-BE49-F238E27FC236}">
                <a16:creationId xmlns:a16="http://schemas.microsoft.com/office/drawing/2014/main" id="{A57DE3F7-29F9-41F7-A87B-5E91B1F39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427" y="4706112"/>
            <a:ext cx="1353417" cy="1485751"/>
          </a:xfrm>
          <a:prstGeom prst="rect">
            <a:avLst/>
          </a:prstGeom>
        </p:spPr>
      </p:pic>
      <p:pic>
        <p:nvPicPr>
          <p:cNvPr id="18" name="Picture 17" descr="A picture containing background pattern&#10;&#10;Description automatically generated">
            <a:extLst>
              <a:ext uri="{FF2B5EF4-FFF2-40B4-BE49-F238E27FC236}">
                <a16:creationId xmlns:a16="http://schemas.microsoft.com/office/drawing/2014/main" id="{880BC8B7-7731-4393-ABE8-9BD357AF1118}"/>
              </a:ext>
            </a:extLst>
          </p:cNvPr>
          <p:cNvPicPr>
            <a:picLocks noChangeAspect="1"/>
          </p:cNvPicPr>
          <p:nvPr userDrawn="1"/>
        </p:nvPicPr>
        <p:blipFill rotWithShape="1">
          <a:blip r:embed="rId3"/>
          <a:srcRect l="14691"/>
          <a:stretch/>
        </p:blipFill>
        <p:spPr>
          <a:xfrm flipH="1">
            <a:off x="2972062" y="0"/>
            <a:ext cx="9219938" cy="6857998"/>
          </a:xfrm>
          <a:prstGeom prst="rect">
            <a:avLst/>
          </a:prstGeom>
        </p:spPr>
      </p:pic>
      <p:sp>
        <p:nvSpPr>
          <p:cNvPr id="2" name="Title 1">
            <a:extLst>
              <a:ext uri="{FF2B5EF4-FFF2-40B4-BE49-F238E27FC236}">
                <a16:creationId xmlns:a16="http://schemas.microsoft.com/office/drawing/2014/main" id="{3A7B39EB-9FAC-4F3F-A423-3C0014968126}"/>
              </a:ext>
            </a:extLst>
          </p:cNvPr>
          <p:cNvSpPr>
            <a:spLocks noGrp="1"/>
          </p:cNvSpPr>
          <p:nvPr>
            <p:ph type="ctrTitle" hasCustomPrompt="1"/>
          </p:nvPr>
        </p:nvSpPr>
        <p:spPr>
          <a:xfrm>
            <a:off x="4209923" y="920718"/>
            <a:ext cx="5721155" cy="1265895"/>
          </a:xfrm>
          <a:prstGeom prst="rect">
            <a:avLst/>
          </a:prstGeom>
        </p:spPr>
        <p:txBody>
          <a:bodyPr anchor="b">
            <a:normAutofit/>
          </a:bodyPr>
          <a:lstStyle>
            <a:lvl1pPr algn="l">
              <a:defRPr sz="3600" b="1">
                <a:solidFill>
                  <a:schemeClr val="accent2"/>
                </a:solidFill>
                <a:latin typeface="+mn-lt"/>
              </a:defRPr>
            </a:lvl1pPr>
          </a:lstStyle>
          <a:p>
            <a:r>
              <a:rPr lang="en-US" b="1" dirty="0"/>
              <a:t>Insert page title</a:t>
            </a:r>
            <a:endParaRPr lang="en-GB" dirty="0"/>
          </a:p>
        </p:txBody>
      </p:sp>
      <p:sp>
        <p:nvSpPr>
          <p:cNvPr id="14" name="TextBox 13">
            <a:extLst>
              <a:ext uri="{FF2B5EF4-FFF2-40B4-BE49-F238E27FC236}">
                <a16:creationId xmlns:a16="http://schemas.microsoft.com/office/drawing/2014/main" id="{5F189E7D-0F43-456E-A9DC-B625EF58EF0C}"/>
              </a:ext>
            </a:extLst>
          </p:cNvPr>
          <p:cNvSpPr txBox="1"/>
          <p:nvPr userDrawn="1"/>
        </p:nvSpPr>
        <p:spPr>
          <a:xfrm>
            <a:off x="919971" y="321393"/>
            <a:ext cx="2031574" cy="400214"/>
          </a:xfrm>
          <a:prstGeom prst="rect">
            <a:avLst/>
          </a:prstGeom>
          <a:noFill/>
        </p:spPr>
        <p:txBody>
          <a:bodyPr wrap="square">
            <a:spAutoFit/>
          </a:bodyPr>
          <a:lstStyle/>
          <a:p>
            <a:r>
              <a:rPr lang="en-US" sz="2000" b="0" dirty="0">
                <a:solidFill>
                  <a:schemeClr val="tx2"/>
                </a:solidFill>
              </a:rPr>
              <a:t>Case Study</a:t>
            </a:r>
            <a:endParaRPr lang="en-GB" sz="2000" b="0" dirty="0">
              <a:solidFill>
                <a:schemeClr val="tx2"/>
              </a:solidFill>
            </a:endParaRPr>
          </a:p>
        </p:txBody>
      </p:sp>
      <p:sp>
        <p:nvSpPr>
          <p:cNvPr id="6" name="Text Placeholder 5">
            <a:extLst>
              <a:ext uri="{FF2B5EF4-FFF2-40B4-BE49-F238E27FC236}">
                <a16:creationId xmlns:a16="http://schemas.microsoft.com/office/drawing/2014/main" id="{407019A2-566B-42C3-9D6A-78D6F30A988C}"/>
              </a:ext>
            </a:extLst>
          </p:cNvPr>
          <p:cNvSpPr>
            <a:spLocks noGrp="1"/>
          </p:cNvSpPr>
          <p:nvPr>
            <p:ph type="body" sz="quarter" idx="10" hasCustomPrompt="1"/>
          </p:nvPr>
        </p:nvSpPr>
        <p:spPr>
          <a:xfrm>
            <a:off x="4210050" y="2461501"/>
            <a:ext cx="6611938" cy="3210093"/>
          </a:xfrm>
          <a:prstGeom prst="rect">
            <a:avLst/>
          </a:prstGeom>
        </p:spPr>
        <p:txBody>
          <a:bodyPr>
            <a:noAutofit/>
          </a:bodyPr>
          <a:lstStyle>
            <a:lvl1pPr marL="0" indent="0">
              <a:lnSpc>
                <a:spcPct val="100000"/>
              </a:lnSpc>
              <a:buNone/>
              <a:defRPr sz="22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endParaRPr lang="en-GB" dirty="0"/>
          </a:p>
        </p:txBody>
      </p:sp>
      <p:sp>
        <p:nvSpPr>
          <p:cNvPr id="19" name="Subtitle 2">
            <a:extLst>
              <a:ext uri="{FF2B5EF4-FFF2-40B4-BE49-F238E27FC236}">
                <a16:creationId xmlns:a16="http://schemas.microsoft.com/office/drawing/2014/main" id="{BD752202-B537-4248-905C-2DEFFE84D6C7}"/>
              </a:ext>
            </a:extLst>
          </p:cNvPr>
          <p:cNvSpPr>
            <a:spLocks noGrp="1"/>
          </p:cNvSpPr>
          <p:nvPr>
            <p:ph type="subTitle" idx="1" hasCustomPrompt="1"/>
          </p:nvPr>
        </p:nvSpPr>
        <p:spPr>
          <a:xfrm>
            <a:off x="1031177" y="712778"/>
            <a:ext cx="1910208" cy="722483"/>
          </a:xfrm>
          <a:prstGeom prst="rect">
            <a:avLst/>
          </a:prstGeom>
        </p:spPr>
        <p:txBody>
          <a:bodyPr lIns="0" tIns="0" rIns="0" bIns="0">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title</a:t>
            </a:r>
            <a:endParaRPr lang="en-GB" dirty="0"/>
          </a:p>
        </p:txBody>
      </p:sp>
      <p:pic>
        <p:nvPicPr>
          <p:cNvPr id="15" name="Picture 14">
            <a:extLst>
              <a:ext uri="{FF2B5EF4-FFF2-40B4-BE49-F238E27FC236}">
                <a16:creationId xmlns:a16="http://schemas.microsoft.com/office/drawing/2014/main" id="{A35FFE7C-3D68-496C-A400-AD911E60D67A}"/>
              </a:ext>
            </a:extLst>
          </p:cNvPr>
          <p:cNvPicPr>
            <a:picLocks noChangeAspect="1"/>
          </p:cNvPicPr>
          <p:nvPr userDrawn="1"/>
        </p:nvPicPr>
        <p:blipFill>
          <a:blip r:embed="rId4"/>
          <a:srcRect/>
          <a:stretch/>
        </p:blipFill>
        <p:spPr>
          <a:xfrm>
            <a:off x="10180069" y="479592"/>
            <a:ext cx="1539902" cy="720558"/>
          </a:xfrm>
          <a:prstGeom prst="rect">
            <a:avLst/>
          </a:prstGeom>
        </p:spPr>
      </p:pic>
    </p:spTree>
    <p:extLst>
      <p:ext uri="{BB962C8B-B14F-4D97-AF65-F5344CB8AC3E}">
        <p14:creationId xmlns:p14="http://schemas.microsoft.com/office/powerpoint/2010/main" val="345966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4089DB-8655-4857-A44B-2B9B1A0DF668}"/>
              </a:ext>
            </a:extLst>
          </p:cNvPr>
          <p:cNvSpPr/>
          <p:nvPr userDrawn="1"/>
        </p:nvSpPr>
        <p:spPr>
          <a:xfrm>
            <a:off x="0" y="0"/>
            <a:ext cx="454541" cy="5872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F71EEF-C187-468B-A670-8CFA7A6D4259}"/>
              </a:ext>
            </a:extLst>
          </p:cNvPr>
          <p:cNvSpPr/>
          <p:nvPr userDrawn="1"/>
        </p:nvSpPr>
        <p:spPr>
          <a:xfrm>
            <a:off x="-1" y="5872480"/>
            <a:ext cx="454541" cy="9855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 sign&#10;&#10;Description automatically generated">
            <a:extLst>
              <a:ext uri="{FF2B5EF4-FFF2-40B4-BE49-F238E27FC236}">
                <a16:creationId xmlns:a16="http://schemas.microsoft.com/office/drawing/2014/main" id="{A57DE3F7-29F9-41F7-A87B-5E91B1F39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06" y="5828945"/>
            <a:ext cx="746514" cy="819506"/>
          </a:xfrm>
          <a:prstGeom prst="rect">
            <a:avLst/>
          </a:prstGeom>
        </p:spPr>
      </p:pic>
      <p:sp>
        <p:nvSpPr>
          <p:cNvPr id="2" name="Title 1">
            <a:extLst>
              <a:ext uri="{FF2B5EF4-FFF2-40B4-BE49-F238E27FC236}">
                <a16:creationId xmlns:a16="http://schemas.microsoft.com/office/drawing/2014/main" id="{3A7B39EB-9FAC-4F3F-A423-3C0014968126}"/>
              </a:ext>
            </a:extLst>
          </p:cNvPr>
          <p:cNvSpPr>
            <a:spLocks noGrp="1"/>
          </p:cNvSpPr>
          <p:nvPr>
            <p:ph type="ctrTitle" hasCustomPrompt="1"/>
          </p:nvPr>
        </p:nvSpPr>
        <p:spPr>
          <a:xfrm rot="5400000">
            <a:off x="-608893" y="3183646"/>
            <a:ext cx="3545867" cy="450042"/>
          </a:xfrm>
          <a:prstGeom prst="rect">
            <a:avLst/>
          </a:prstGeom>
        </p:spPr>
        <p:txBody>
          <a:bodyPr lIns="0" tIns="0" rIns="0" bIns="0" anchor="ctr">
            <a:normAutofit/>
          </a:bodyPr>
          <a:lstStyle>
            <a:lvl1pPr algn="l">
              <a:defRPr sz="3600" b="1">
                <a:solidFill>
                  <a:schemeClr val="tx2"/>
                </a:solidFill>
                <a:latin typeface="+mn-lt"/>
              </a:defRPr>
            </a:lvl1pPr>
          </a:lstStyle>
          <a:p>
            <a:r>
              <a:rPr lang="en-US" b="1" dirty="0"/>
              <a:t>Section title</a:t>
            </a:r>
            <a:endParaRPr lang="en-GB" dirty="0"/>
          </a:p>
        </p:txBody>
      </p:sp>
      <p:sp>
        <p:nvSpPr>
          <p:cNvPr id="3" name="Subtitle 2">
            <a:extLst>
              <a:ext uri="{FF2B5EF4-FFF2-40B4-BE49-F238E27FC236}">
                <a16:creationId xmlns:a16="http://schemas.microsoft.com/office/drawing/2014/main" id="{64851D44-3B23-4FB1-BF24-A8E0E5503392}"/>
              </a:ext>
            </a:extLst>
          </p:cNvPr>
          <p:cNvSpPr>
            <a:spLocks noGrp="1"/>
          </p:cNvSpPr>
          <p:nvPr>
            <p:ph type="subTitle" idx="1" hasCustomPrompt="1"/>
          </p:nvPr>
        </p:nvSpPr>
        <p:spPr>
          <a:xfrm>
            <a:off x="1031177" y="712778"/>
            <a:ext cx="1910208" cy="722483"/>
          </a:xfrm>
          <a:prstGeom prst="rect">
            <a:avLst/>
          </a:prstGeom>
        </p:spPr>
        <p:txBody>
          <a:bodyPr lIns="0" tIns="0" rIns="0" bIns="0">
            <a:normAutofit/>
          </a:bodyPr>
          <a:lstStyle>
            <a:lvl1pPr marL="0" indent="0" algn="l">
              <a:buNone/>
              <a:defRPr sz="2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title</a:t>
            </a:r>
            <a:endParaRPr lang="en-GB" dirty="0"/>
          </a:p>
        </p:txBody>
      </p:sp>
      <p:sp>
        <p:nvSpPr>
          <p:cNvPr id="14" name="TextBox 13">
            <a:extLst>
              <a:ext uri="{FF2B5EF4-FFF2-40B4-BE49-F238E27FC236}">
                <a16:creationId xmlns:a16="http://schemas.microsoft.com/office/drawing/2014/main" id="{5F189E7D-0F43-456E-A9DC-B625EF58EF0C}"/>
              </a:ext>
            </a:extLst>
          </p:cNvPr>
          <p:cNvSpPr txBox="1"/>
          <p:nvPr userDrawn="1"/>
        </p:nvSpPr>
        <p:spPr>
          <a:xfrm>
            <a:off x="919971" y="332968"/>
            <a:ext cx="2031574" cy="400214"/>
          </a:xfrm>
          <a:prstGeom prst="rect">
            <a:avLst/>
          </a:prstGeom>
          <a:noFill/>
        </p:spPr>
        <p:txBody>
          <a:bodyPr wrap="square">
            <a:spAutoFit/>
          </a:bodyPr>
          <a:lstStyle/>
          <a:p>
            <a:r>
              <a:rPr lang="en-US" sz="2000" b="0" dirty="0">
                <a:solidFill>
                  <a:schemeClr val="accent2"/>
                </a:solidFill>
              </a:rPr>
              <a:t>Case Study</a:t>
            </a:r>
            <a:endParaRPr lang="en-GB" sz="2000" b="0" dirty="0">
              <a:solidFill>
                <a:schemeClr val="accent2"/>
              </a:solidFill>
            </a:endParaRPr>
          </a:p>
        </p:txBody>
      </p:sp>
      <p:sp>
        <p:nvSpPr>
          <p:cNvPr id="6" name="Text Placeholder 5">
            <a:extLst>
              <a:ext uri="{FF2B5EF4-FFF2-40B4-BE49-F238E27FC236}">
                <a16:creationId xmlns:a16="http://schemas.microsoft.com/office/drawing/2014/main" id="{407019A2-566B-42C3-9D6A-78D6F30A988C}"/>
              </a:ext>
            </a:extLst>
          </p:cNvPr>
          <p:cNvSpPr>
            <a:spLocks noGrp="1"/>
          </p:cNvSpPr>
          <p:nvPr>
            <p:ph type="body" sz="quarter" idx="10" hasCustomPrompt="1"/>
          </p:nvPr>
        </p:nvSpPr>
        <p:spPr>
          <a:xfrm>
            <a:off x="2293144" y="1635733"/>
            <a:ext cx="4298420" cy="4193212"/>
          </a:xfrm>
          <a:prstGeom prst="rect">
            <a:avLst/>
          </a:prstGeom>
        </p:spPr>
        <p:txBody>
          <a:bodyPr lIns="0" tIns="0" rIns="0" bIns="0">
            <a:noAutofit/>
          </a:bodyPr>
          <a:lstStyle>
            <a:lvl1pPr marL="0" indent="0">
              <a:lnSpc>
                <a:spcPct val="100000"/>
              </a:lnSpc>
              <a:buNone/>
              <a:defRPr sz="13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endParaRPr lang="en-GB" dirty="0"/>
          </a:p>
        </p:txBody>
      </p:sp>
      <p:sp>
        <p:nvSpPr>
          <p:cNvPr id="15" name="Text Placeholder 5">
            <a:extLst>
              <a:ext uri="{FF2B5EF4-FFF2-40B4-BE49-F238E27FC236}">
                <a16:creationId xmlns:a16="http://schemas.microsoft.com/office/drawing/2014/main" id="{A5C2D332-F6C1-47A1-9E92-9D35560D1FE8}"/>
              </a:ext>
            </a:extLst>
          </p:cNvPr>
          <p:cNvSpPr>
            <a:spLocks noGrp="1"/>
          </p:cNvSpPr>
          <p:nvPr>
            <p:ph type="body" sz="quarter" idx="11" hasCustomPrompt="1"/>
          </p:nvPr>
        </p:nvSpPr>
        <p:spPr>
          <a:xfrm>
            <a:off x="6859575" y="1635733"/>
            <a:ext cx="4298420" cy="4193212"/>
          </a:xfrm>
          <a:prstGeom prst="rect">
            <a:avLst/>
          </a:prstGeom>
        </p:spPr>
        <p:txBody>
          <a:bodyPr lIns="0" tIns="0" rIns="0" bIns="0">
            <a:noAutofit/>
          </a:bodyPr>
          <a:lstStyle>
            <a:lvl1pPr marL="0" indent="0">
              <a:lnSpc>
                <a:spcPct val="100000"/>
              </a:lnSpc>
              <a:buNone/>
              <a:defRPr sz="13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endParaRPr lang="en-GB" dirty="0"/>
          </a:p>
        </p:txBody>
      </p:sp>
      <p:pic>
        <p:nvPicPr>
          <p:cNvPr id="16" name="Picture 15">
            <a:extLst>
              <a:ext uri="{FF2B5EF4-FFF2-40B4-BE49-F238E27FC236}">
                <a16:creationId xmlns:a16="http://schemas.microsoft.com/office/drawing/2014/main" id="{6FE38409-0275-4232-9546-CC31DC6BB685}"/>
              </a:ext>
            </a:extLst>
          </p:cNvPr>
          <p:cNvPicPr>
            <a:picLocks noChangeAspect="1"/>
          </p:cNvPicPr>
          <p:nvPr userDrawn="1"/>
        </p:nvPicPr>
        <p:blipFill>
          <a:blip r:embed="rId3"/>
          <a:srcRect/>
          <a:stretch/>
        </p:blipFill>
        <p:spPr>
          <a:xfrm>
            <a:off x="10180069" y="479592"/>
            <a:ext cx="1539902" cy="720558"/>
          </a:xfrm>
          <a:prstGeom prst="rect">
            <a:avLst/>
          </a:prstGeom>
        </p:spPr>
      </p:pic>
    </p:spTree>
    <p:extLst>
      <p:ext uri="{BB962C8B-B14F-4D97-AF65-F5344CB8AC3E}">
        <p14:creationId xmlns:p14="http://schemas.microsoft.com/office/powerpoint/2010/main" val="3497199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253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1D_5FDF77A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1_37F8014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FC41-ED42-4768-A4EF-90192A0F39C4}"/>
              </a:ext>
            </a:extLst>
          </p:cNvPr>
          <p:cNvSpPr>
            <a:spLocks noGrp="1"/>
          </p:cNvSpPr>
          <p:nvPr>
            <p:ph type="ctrTitle"/>
          </p:nvPr>
        </p:nvSpPr>
        <p:spPr>
          <a:xfrm>
            <a:off x="711627" y="1422400"/>
            <a:ext cx="6009213" cy="1178720"/>
          </a:xfrm>
        </p:spPr>
        <p:txBody>
          <a:bodyPr anchor="b">
            <a:normAutofit/>
          </a:bodyPr>
          <a:lstStyle/>
          <a:p>
            <a:r>
              <a:rPr lang="en-GB" dirty="0"/>
              <a:t>Supplier Case Studies</a:t>
            </a:r>
          </a:p>
        </p:txBody>
      </p:sp>
      <p:sp>
        <p:nvSpPr>
          <p:cNvPr id="3" name="Subtitle 2">
            <a:extLst>
              <a:ext uri="{FF2B5EF4-FFF2-40B4-BE49-F238E27FC236}">
                <a16:creationId xmlns:a16="http://schemas.microsoft.com/office/drawing/2014/main" id="{3649DC4F-C7EF-475E-BDE3-30BA847BF627}"/>
              </a:ext>
            </a:extLst>
          </p:cNvPr>
          <p:cNvSpPr>
            <a:spLocks noGrp="1"/>
          </p:cNvSpPr>
          <p:nvPr>
            <p:ph type="subTitle" idx="1"/>
          </p:nvPr>
        </p:nvSpPr>
        <p:spPr>
          <a:xfrm>
            <a:off x="711627" y="2621439"/>
            <a:ext cx="6009213" cy="1655762"/>
          </a:xfrm>
        </p:spPr>
        <p:txBody>
          <a:bodyPr>
            <a:normAutofit/>
          </a:bodyPr>
          <a:lstStyle/>
          <a:p>
            <a:r>
              <a:rPr lang="en-GB" sz="5000" dirty="0"/>
              <a:t>Our Supplier Collaboration in action</a:t>
            </a:r>
          </a:p>
        </p:txBody>
      </p:sp>
    </p:spTree>
    <p:extLst>
      <p:ext uri="{BB962C8B-B14F-4D97-AF65-F5344CB8AC3E}">
        <p14:creationId xmlns:p14="http://schemas.microsoft.com/office/powerpoint/2010/main" val="322592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7770C-BC95-E503-D8D6-272B20BDD7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4F46DAE-0555-8B74-36C1-BED362DA7765}"/>
              </a:ext>
            </a:extLst>
          </p:cNvPr>
          <p:cNvSpPr>
            <a:spLocks noGrp="1"/>
          </p:cNvSpPr>
          <p:nvPr>
            <p:ph type="subTitle" idx="1"/>
          </p:nvPr>
        </p:nvSpPr>
        <p:spPr>
          <a:xfrm>
            <a:off x="1031176" y="712778"/>
            <a:ext cx="5903777" cy="722483"/>
          </a:xfrm>
        </p:spPr>
        <p:txBody>
          <a:bodyPr/>
          <a:lstStyle/>
          <a:p>
            <a:r>
              <a:rPr lang="en-GB" dirty="0"/>
              <a:t>Huntington WTW Innovation Project</a:t>
            </a:r>
          </a:p>
        </p:txBody>
      </p:sp>
      <p:sp>
        <p:nvSpPr>
          <p:cNvPr id="4" name="Text Placeholder 3">
            <a:extLst>
              <a:ext uri="{FF2B5EF4-FFF2-40B4-BE49-F238E27FC236}">
                <a16:creationId xmlns:a16="http://schemas.microsoft.com/office/drawing/2014/main" id="{07E53F7D-3D98-E4E3-AE11-9F1D28A13753}"/>
              </a:ext>
            </a:extLst>
          </p:cNvPr>
          <p:cNvSpPr>
            <a:spLocks noGrp="1"/>
          </p:cNvSpPr>
          <p:nvPr>
            <p:ph type="body" sz="quarter" idx="10"/>
          </p:nvPr>
        </p:nvSpPr>
        <p:spPr>
          <a:xfrm>
            <a:off x="555812" y="1705387"/>
            <a:ext cx="11250706" cy="3655507"/>
          </a:xfrm>
        </p:spPr>
        <p:txBody>
          <a:bodyPr/>
          <a:lstStyle/>
          <a:p>
            <a:pPr>
              <a:spcBef>
                <a:spcPts val="750"/>
              </a:spcBef>
            </a:pPr>
            <a:r>
              <a:rPr lang="en-GB" sz="1800" b="1" kern="100" dirty="0">
                <a:ea typeface="Aptos" panose="020B0004020202020204" pitchFamily="34" charset="0"/>
                <a:cs typeface="Arial" panose="020B0604020202020204" pitchFamily="34" charset="0"/>
              </a:rPr>
              <a:t>Regulatory Impact</a:t>
            </a:r>
          </a:p>
          <a:p>
            <a:pPr>
              <a:spcBef>
                <a:spcPts val="750"/>
              </a:spcBef>
            </a:pPr>
            <a:r>
              <a:rPr lang="en-GB" sz="1800" kern="100" dirty="0">
                <a:effectLst/>
                <a:ea typeface="Aptos" panose="020B0004020202020204" pitchFamily="34" charset="0"/>
                <a:cs typeface="Arial" panose="020B0604020202020204" pitchFamily="34" charset="0"/>
              </a:rPr>
              <a:t>We were able to complete the project on the </a:t>
            </a:r>
            <a:r>
              <a:rPr lang="en-GB" sz="1800" b="1" kern="100" dirty="0">
                <a:effectLst/>
                <a:ea typeface="Aptos" panose="020B0004020202020204" pitchFamily="34" charset="0"/>
                <a:cs typeface="Arial" panose="020B0604020202020204" pitchFamily="34" charset="0"/>
              </a:rPr>
              <a:t>20</a:t>
            </a:r>
            <a:r>
              <a:rPr lang="en-GB" sz="1800" b="1" kern="100" baseline="30000" dirty="0">
                <a:effectLst/>
                <a:ea typeface="Aptos" panose="020B0004020202020204" pitchFamily="34" charset="0"/>
                <a:cs typeface="Arial" panose="020B0604020202020204" pitchFamily="34" charset="0"/>
              </a:rPr>
              <a:t>th</a:t>
            </a:r>
            <a:r>
              <a:rPr lang="en-GB" sz="1800" b="1" kern="100" dirty="0">
                <a:effectLst/>
                <a:ea typeface="Aptos" panose="020B0004020202020204" pitchFamily="34" charset="0"/>
                <a:cs typeface="Arial" panose="020B0604020202020204" pitchFamily="34" charset="0"/>
              </a:rPr>
              <a:t> December </a:t>
            </a:r>
            <a:r>
              <a:rPr lang="en-GB" sz="1800" kern="100" dirty="0">
                <a:effectLst/>
                <a:ea typeface="Aptos" panose="020B0004020202020204" pitchFamily="34" charset="0"/>
                <a:cs typeface="Arial" panose="020B0604020202020204" pitchFamily="34" charset="0"/>
              </a:rPr>
              <a:t>ahead of the DWI deadline which meant we were not prosecuted.</a:t>
            </a:r>
          </a:p>
          <a:p>
            <a:pPr>
              <a:spcBef>
                <a:spcPts val="750"/>
              </a:spcBef>
            </a:pPr>
            <a:endParaRPr lang="en-GB" sz="1000" kern="100" dirty="0">
              <a:ea typeface="Aptos" panose="020B0004020202020204" pitchFamily="34" charset="0"/>
              <a:cs typeface="Arial" panose="020B0604020202020204" pitchFamily="34" charset="0"/>
            </a:endParaRPr>
          </a:p>
          <a:p>
            <a:pPr>
              <a:spcBef>
                <a:spcPts val="750"/>
              </a:spcBef>
            </a:pPr>
            <a:r>
              <a:rPr lang="en-GB" sz="1800" b="1" kern="100" dirty="0">
                <a:effectLst/>
                <a:ea typeface="Aptos" panose="020B0004020202020204" pitchFamily="34" charset="0"/>
                <a:cs typeface="Arial" panose="020B0604020202020204" pitchFamily="34" charset="0"/>
              </a:rPr>
              <a:t>Cost Effective</a:t>
            </a:r>
          </a:p>
          <a:p>
            <a:pPr>
              <a:spcBef>
                <a:spcPts val="750"/>
              </a:spcBef>
            </a:pPr>
            <a:r>
              <a:rPr lang="en-GB" sz="1800" kern="100" dirty="0" err="1">
                <a:ea typeface="Aptos" panose="020B0004020202020204" pitchFamily="34" charset="0"/>
                <a:cs typeface="Arial" panose="020B0604020202020204" pitchFamily="34" charset="0"/>
              </a:rPr>
              <a:t>Auma</a:t>
            </a:r>
            <a:r>
              <a:rPr lang="en-GB" sz="1800" kern="100" dirty="0">
                <a:ea typeface="Aptos" panose="020B0004020202020204" pitchFamily="34" charset="0"/>
                <a:cs typeface="Arial" panose="020B0604020202020204" pitchFamily="34" charset="0"/>
              </a:rPr>
              <a:t> enabled the project to be delivered under budget which satisfied </a:t>
            </a:r>
            <a:r>
              <a:rPr lang="en-GB" sz="1800" b="1" kern="100" dirty="0">
                <a:ea typeface="Aptos" panose="020B0004020202020204" pitchFamily="34" charset="0"/>
                <a:cs typeface="Arial" panose="020B0604020202020204" pitchFamily="34" charset="0"/>
              </a:rPr>
              <a:t>DWI regulation. </a:t>
            </a:r>
            <a:r>
              <a:rPr lang="en-GB" sz="1800" kern="100" dirty="0">
                <a:ea typeface="Aptos" panose="020B0004020202020204" pitchFamily="34" charset="0"/>
                <a:cs typeface="Arial" panose="020B0604020202020204" pitchFamily="34" charset="0"/>
              </a:rPr>
              <a:t>Overall a huge success!</a:t>
            </a:r>
          </a:p>
          <a:p>
            <a:pPr>
              <a:spcBef>
                <a:spcPts val="750"/>
              </a:spcBef>
            </a:pPr>
            <a:endParaRPr lang="en-GB" sz="1000" kern="100" dirty="0">
              <a:ea typeface="Aptos" panose="020B0004020202020204" pitchFamily="34" charset="0"/>
              <a:cs typeface="Arial" panose="020B0604020202020204" pitchFamily="34" charset="0"/>
            </a:endParaRPr>
          </a:p>
          <a:p>
            <a:pPr>
              <a:spcBef>
                <a:spcPts val="750"/>
              </a:spcBef>
            </a:pPr>
            <a:r>
              <a:rPr lang="en-GB" sz="1800" b="1" kern="100" dirty="0">
                <a:ea typeface="Aptos" panose="020B0004020202020204" pitchFamily="34" charset="0"/>
                <a:cs typeface="Arial" panose="020B0604020202020204" pitchFamily="34" charset="0"/>
              </a:rPr>
              <a:t>Collaboration</a:t>
            </a:r>
          </a:p>
          <a:p>
            <a:pPr>
              <a:buNone/>
            </a:pPr>
            <a:r>
              <a:rPr lang="en-GB" sz="1800" dirty="0" err="1">
                <a:effectLst/>
                <a:ea typeface="Aptos" panose="020B0004020202020204" pitchFamily="34" charset="0"/>
                <a:cs typeface="Arial" panose="020B0604020202020204" pitchFamily="34" charset="0"/>
              </a:rPr>
              <a:t>Auma</a:t>
            </a:r>
            <a:r>
              <a:rPr lang="en-GB" sz="1800" dirty="0">
                <a:effectLst/>
                <a:ea typeface="Aptos" panose="020B0004020202020204" pitchFamily="34" charset="0"/>
                <a:cs typeface="Arial" panose="020B0604020202020204" pitchFamily="34" charset="0"/>
              </a:rPr>
              <a:t> were great at helping us achieve our target and working collaboratively to get actuators on-site as early as possible to start a phased swap-out with our operational teams. This collaborative work is something we are lookin</a:t>
            </a:r>
            <a:r>
              <a:rPr lang="en-GB" sz="1800" dirty="0">
                <a:ea typeface="Aptos" panose="020B0004020202020204" pitchFamily="34" charset="0"/>
                <a:cs typeface="Arial" panose="020B0604020202020204" pitchFamily="34" charset="0"/>
              </a:rPr>
              <a:t>g proactively to implement across both our water and wastewater sites.</a:t>
            </a:r>
          </a:p>
          <a:p>
            <a:pPr>
              <a:spcBef>
                <a:spcPts val="750"/>
              </a:spcBef>
            </a:pPr>
            <a:endParaRPr lang="en-GB" sz="2000" kern="100" dirty="0">
              <a:ea typeface="Aptos" panose="020B0004020202020204" pitchFamily="34" charset="0"/>
              <a:cs typeface="Arial" panose="020B0604020202020204" pitchFamily="34" charset="0"/>
            </a:endParaRPr>
          </a:p>
          <a:p>
            <a:pPr>
              <a:spcBef>
                <a:spcPts val="750"/>
              </a:spcBef>
            </a:pPr>
            <a:endParaRPr lang="en-GB" sz="2000" kern="100" dirty="0">
              <a:effectLst/>
              <a:ea typeface="Aptos" panose="020B0004020202020204" pitchFamily="34" charset="0"/>
              <a:cs typeface="Arial" panose="020B0604020202020204" pitchFamily="34" charset="0"/>
            </a:endParaRPr>
          </a:p>
          <a:p>
            <a:pPr algn="l">
              <a:spcBef>
                <a:spcPts val="750"/>
              </a:spcBef>
            </a:pPr>
            <a:endParaRPr lang="en-GB" sz="2000" dirty="0"/>
          </a:p>
          <a:p>
            <a:pPr algn="l">
              <a:spcBef>
                <a:spcPts val="750"/>
              </a:spcBef>
            </a:pPr>
            <a:endParaRPr lang="en-GB" sz="2000" b="0" i="0" dirty="0">
              <a:solidFill>
                <a:srgbClr val="172B4D"/>
              </a:solidFill>
              <a:effectLst/>
            </a:endParaRPr>
          </a:p>
          <a:p>
            <a:endParaRPr lang="en-GB" sz="1400" dirty="0"/>
          </a:p>
        </p:txBody>
      </p:sp>
      <p:pic>
        <p:nvPicPr>
          <p:cNvPr id="5" name="Picture 4">
            <a:extLst>
              <a:ext uri="{FF2B5EF4-FFF2-40B4-BE49-F238E27FC236}">
                <a16:creationId xmlns:a16="http://schemas.microsoft.com/office/drawing/2014/main" id="{D2C4C396-8C9F-7243-F690-FF0D5C50D1C9}"/>
              </a:ext>
            </a:extLst>
          </p:cNvPr>
          <p:cNvPicPr>
            <a:picLocks noChangeAspect="1"/>
          </p:cNvPicPr>
          <p:nvPr/>
        </p:nvPicPr>
        <p:blipFill>
          <a:blip r:embed="rId2"/>
          <a:stretch>
            <a:fillRect/>
          </a:stretch>
        </p:blipFill>
        <p:spPr>
          <a:xfrm>
            <a:off x="7858392" y="332962"/>
            <a:ext cx="2087682" cy="837432"/>
          </a:xfrm>
          <a:prstGeom prst="rect">
            <a:avLst/>
          </a:prstGeom>
        </p:spPr>
      </p:pic>
      <p:sp>
        <p:nvSpPr>
          <p:cNvPr id="8" name="Title 1">
            <a:extLst>
              <a:ext uri="{FF2B5EF4-FFF2-40B4-BE49-F238E27FC236}">
                <a16:creationId xmlns:a16="http://schemas.microsoft.com/office/drawing/2014/main" id="{F6D981AB-4DD0-9A15-3D7B-160294CEA357}"/>
              </a:ext>
            </a:extLst>
          </p:cNvPr>
          <p:cNvSpPr>
            <a:spLocks noGrp="1"/>
          </p:cNvSpPr>
          <p:nvPr>
            <p:ph type="ctrTitle"/>
          </p:nvPr>
        </p:nvSpPr>
        <p:spPr>
          <a:xfrm>
            <a:off x="555812" y="1121588"/>
            <a:ext cx="3545867" cy="450042"/>
          </a:xfrm>
        </p:spPr>
        <p:txBody>
          <a:bodyPr>
            <a:normAutofit fontScale="90000"/>
          </a:bodyPr>
          <a:lstStyle/>
          <a:p>
            <a:r>
              <a:rPr lang="en-GB" dirty="0"/>
              <a:t>Outcome</a:t>
            </a:r>
          </a:p>
        </p:txBody>
      </p:sp>
      <p:sp>
        <p:nvSpPr>
          <p:cNvPr id="2" name="TextBox 1">
            <a:extLst>
              <a:ext uri="{FF2B5EF4-FFF2-40B4-BE49-F238E27FC236}">
                <a16:creationId xmlns:a16="http://schemas.microsoft.com/office/drawing/2014/main" id="{9A5C714C-530E-71EE-BCE8-4BCEE8D940E0}"/>
              </a:ext>
            </a:extLst>
          </p:cNvPr>
          <p:cNvSpPr txBox="1"/>
          <p:nvPr/>
        </p:nvSpPr>
        <p:spPr>
          <a:xfrm>
            <a:off x="1308848" y="5551746"/>
            <a:ext cx="10416988" cy="923330"/>
          </a:xfrm>
          <a:prstGeom prst="rect">
            <a:avLst/>
          </a:prstGeom>
          <a:noFill/>
        </p:spPr>
        <p:txBody>
          <a:bodyPr wrap="square" rtlCol="0">
            <a:spAutoFit/>
          </a:bodyPr>
          <a:lstStyle/>
          <a:p>
            <a:r>
              <a:rPr lang="en-GB" sz="1800" b="1" kern="100" dirty="0">
                <a:solidFill>
                  <a:schemeClr val="tx2"/>
                </a:solidFill>
                <a:ea typeface="Aptos" panose="020B0004020202020204" pitchFamily="34" charset="0"/>
                <a:cs typeface="Arial" panose="020B0604020202020204" pitchFamily="34" charset="0"/>
              </a:rPr>
              <a:t>The responsiveness of our supplier to meet our regulatory deadlines demonstrates their commitment to our Responsible Sourcing Principle of Business Ethics and Governance, upholding our high requirement standards to ensure regulatory adherence in a cost-effective manner.</a:t>
            </a:r>
          </a:p>
        </p:txBody>
      </p:sp>
    </p:spTree>
    <p:extLst>
      <p:ext uri="{BB962C8B-B14F-4D97-AF65-F5344CB8AC3E}">
        <p14:creationId xmlns:p14="http://schemas.microsoft.com/office/powerpoint/2010/main" val="417986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B734E-89FF-07D6-BAAB-6480B2873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3D872-D790-9515-92ED-6222B6FF2ED8}"/>
              </a:ext>
            </a:extLst>
          </p:cNvPr>
          <p:cNvSpPr>
            <a:spLocks noGrp="1"/>
          </p:cNvSpPr>
          <p:nvPr>
            <p:ph type="ctrTitle"/>
          </p:nvPr>
        </p:nvSpPr>
        <p:spPr/>
        <p:txBody>
          <a:bodyPr/>
          <a:lstStyle/>
          <a:p>
            <a:r>
              <a:rPr lang="en-GB" dirty="0"/>
              <a:t>Case Study 4</a:t>
            </a:r>
          </a:p>
        </p:txBody>
      </p:sp>
      <p:sp>
        <p:nvSpPr>
          <p:cNvPr id="3" name="Subtitle 2">
            <a:extLst>
              <a:ext uri="{FF2B5EF4-FFF2-40B4-BE49-F238E27FC236}">
                <a16:creationId xmlns:a16="http://schemas.microsoft.com/office/drawing/2014/main" id="{F65F6343-279F-A51C-39B5-E9F06259D0F6}"/>
              </a:ext>
            </a:extLst>
          </p:cNvPr>
          <p:cNvSpPr>
            <a:spLocks noGrp="1"/>
          </p:cNvSpPr>
          <p:nvPr>
            <p:ph type="subTitle" idx="1"/>
          </p:nvPr>
        </p:nvSpPr>
        <p:spPr>
          <a:xfrm>
            <a:off x="711627" y="2621439"/>
            <a:ext cx="10297387" cy="1655762"/>
          </a:xfrm>
        </p:spPr>
        <p:txBody>
          <a:bodyPr>
            <a:normAutofit/>
          </a:bodyPr>
          <a:lstStyle/>
          <a:p>
            <a:r>
              <a:rPr lang="en-GB" dirty="0"/>
              <a:t>Network Plus Sustainability Project</a:t>
            </a:r>
          </a:p>
        </p:txBody>
      </p:sp>
      <p:pic>
        <p:nvPicPr>
          <p:cNvPr id="5" name="Picture 2" descr="Network Plus">
            <a:extLst>
              <a:ext uri="{FF2B5EF4-FFF2-40B4-BE49-F238E27FC236}">
                <a16:creationId xmlns:a16="http://schemas.microsoft.com/office/drawing/2014/main" id="{960DA2D3-21E5-BCC4-63BA-8949048AB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714" y="6018664"/>
            <a:ext cx="2149181" cy="77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6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C986-C09A-7806-9842-FF9DF58D11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5DE48E-8626-C1DE-42BA-1C4ECF4A60DD}"/>
              </a:ext>
            </a:extLst>
          </p:cNvPr>
          <p:cNvSpPr>
            <a:spLocks noGrp="1"/>
          </p:cNvSpPr>
          <p:nvPr>
            <p:ph type="subTitle" idx="1"/>
          </p:nvPr>
        </p:nvSpPr>
        <p:spPr>
          <a:xfrm>
            <a:off x="1031177" y="712778"/>
            <a:ext cx="3993496" cy="722483"/>
          </a:xfrm>
        </p:spPr>
        <p:txBody>
          <a:bodyPr>
            <a:normAutofit/>
          </a:bodyPr>
          <a:lstStyle/>
          <a:p>
            <a:r>
              <a:rPr lang="en-GB" dirty="0"/>
              <a:t>Network Plus Sustainability Project</a:t>
            </a:r>
          </a:p>
        </p:txBody>
      </p:sp>
      <p:sp>
        <p:nvSpPr>
          <p:cNvPr id="4" name="Text Placeholder 3">
            <a:extLst>
              <a:ext uri="{FF2B5EF4-FFF2-40B4-BE49-F238E27FC236}">
                <a16:creationId xmlns:a16="http://schemas.microsoft.com/office/drawing/2014/main" id="{445D30F4-7878-5668-7BBF-CD5E0DF6E73E}"/>
              </a:ext>
            </a:extLst>
          </p:cNvPr>
          <p:cNvSpPr>
            <a:spLocks noGrp="1"/>
          </p:cNvSpPr>
          <p:nvPr>
            <p:ph type="body" sz="quarter" idx="10"/>
          </p:nvPr>
        </p:nvSpPr>
        <p:spPr>
          <a:xfrm>
            <a:off x="2293144" y="1635733"/>
            <a:ext cx="5904558" cy="4193212"/>
          </a:xfrm>
        </p:spPr>
        <p:txBody>
          <a:bodyPr/>
          <a:lstStyle/>
          <a:p>
            <a:pPr algn="l">
              <a:spcBef>
                <a:spcPts val="750"/>
              </a:spcBef>
            </a:pPr>
            <a:endParaRPr lang="en-GB" b="0" i="0" dirty="0">
              <a:solidFill>
                <a:srgbClr val="172B4D"/>
              </a:solidFill>
              <a:effectLst/>
            </a:endParaRPr>
          </a:p>
          <a:p>
            <a:endParaRPr lang="en-GB" dirty="0"/>
          </a:p>
        </p:txBody>
      </p:sp>
      <p:sp>
        <p:nvSpPr>
          <p:cNvPr id="8" name="TextBox 7">
            <a:extLst>
              <a:ext uri="{FF2B5EF4-FFF2-40B4-BE49-F238E27FC236}">
                <a16:creationId xmlns:a16="http://schemas.microsoft.com/office/drawing/2014/main" id="{2817D892-7AB5-CFE4-87CE-B864BD51277C}"/>
              </a:ext>
            </a:extLst>
          </p:cNvPr>
          <p:cNvSpPr txBox="1"/>
          <p:nvPr/>
        </p:nvSpPr>
        <p:spPr>
          <a:xfrm>
            <a:off x="713103" y="1509121"/>
            <a:ext cx="11318952" cy="4730719"/>
          </a:xfrm>
          <a:prstGeom prst="rect">
            <a:avLst/>
          </a:prstGeom>
          <a:noFill/>
        </p:spPr>
        <p:txBody>
          <a:bodyPr wrap="square">
            <a:spAutoFit/>
          </a:bodyPr>
          <a:lstStyle/>
          <a:p>
            <a:pPr>
              <a:lnSpc>
                <a:spcPct val="115000"/>
              </a:lnSpc>
              <a:spcAft>
                <a:spcPts val="800"/>
              </a:spcAft>
              <a:buNone/>
            </a:pPr>
            <a:r>
              <a:rPr lang="en-GB" kern="100" dirty="0">
                <a:solidFill>
                  <a:schemeClr val="tx2"/>
                </a:solidFill>
                <a:cs typeface="Arial" panose="020B0604020202020204" pitchFamily="34" charset="0"/>
              </a:rPr>
              <a:t>Network Plus have partnered with Speedy Hire and Sunbelt Rentals, both of whom are suppliers to United Utilities to replace some of their petrol-driven equipment with electric models at their Bristol and United Utilities sites. </a:t>
            </a:r>
          </a:p>
          <a:p>
            <a:pPr>
              <a:lnSpc>
                <a:spcPct val="115000"/>
              </a:lnSpc>
              <a:spcAft>
                <a:spcPts val="800"/>
              </a:spcAft>
              <a:buNone/>
            </a:pPr>
            <a:r>
              <a:rPr lang="en-GB" kern="100" dirty="0">
                <a:solidFill>
                  <a:schemeClr val="tx2"/>
                </a:solidFill>
                <a:cs typeface="Arial" panose="020B0604020202020204" pitchFamily="34" charset="0"/>
              </a:rPr>
              <a:t>The batteries for the equipment will then be charged using solar charging stations. This shows how suppliers are working together across United Utilities sites to drive towards sustainability commitments. </a:t>
            </a:r>
            <a:endParaRPr lang="en-GB" sz="900" kern="100" dirty="0">
              <a:solidFill>
                <a:schemeClr val="tx2"/>
              </a:solidFill>
              <a:cs typeface="Arial" panose="020B0604020202020204" pitchFamily="34" charset="0"/>
            </a:endParaRPr>
          </a:p>
          <a:p>
            <a:pPr>
              <a:lnSpc>
                <a:spcPct val="115000"/>
              </a:lnSpc>
              <a:spcAft>
                <a:spcPts val="800"/>
              </a:spcAft>
              <a:buNone/>
            </a:pPr>
            <a:r>
              <a:rPr lang="en-GB" kern="100" dirty="0">
                <a:solidFill>
                  <a:schemeClr val="tx2"/>
                </a:solidFill>
                <a:cs typeface="Arial" panose="020B0604020202020204" pitchFamily="34" charset="0"/>
              </a:rPr>
              <a:t>Network Plus released a series of battery-charged equipment across the business which are charged using solar battery charges. </a:t>
            </a:r>
          </a:p>
          <a:p>
            <a:pPr>
              <a:lnSpc>
                <a:spcPct val="115000"/>
              </a:lnSpc>
              <a:spcAft>
                <a:spcPts val="800"/>
              </a:spcAft>
              <a:buNone/>
            </a:pPr>
            <a:r>
              <a:rPr lang="en-GB" kern="100" dirty="0">
                <a:solidFill>
                  <a:schemeClr val="tx2"/>
                </a:solidFill>
                <a:cs typeface="Arial" panose="020B0604020202020204" pitchFamily="34" charset="0"/>
              </a:rPr>
              <a:t>For United Utilities this was:</a:t>
            </a:r>
          </a:p>
          <a:p>
            <a:pPr marL="342900" lvl="0" indent="-342900">
              <a:lnSpc>
                <a:spcPct val="115000"/>
              </a:lnSpc>
              <a:buFont typeface="Symbol" panose="05050102010706020507" pitchFamily="18" charset="2"/>
              <a:buChar char=""/>
            </a:pPr>
            <a:r>
              <a:rPr lang="en-GB" sz="1800" b="1" kern="100" dirty="0">
                <a:effectLst/>
                <a:ea typeface="Aptos" panose="020B0004020202020204" pitchFamily="34" charset="0"/>
                <a:cs typeface="Arial" panose="020B0604020202020204" pitchFamily="34" charset="0"/>
              </a:rPr>
              <a:t>1 Battery Foot Rammer</a:t>
            </a:r>
          </a:p>
          <a:p>
            <a:pPr marL="342900" lvl="0" indent="-342900">
              <a:lnSpc>
                <a:spcPct val="115000"/>
              </a:lnSpc>
              <a:buFont typeface="Symbol" panose="05050102010706020507" pitchFamily="18" charset="2"/>
              <a:buChar char=""/>
            </a:pPr>
            <a:r>
              <a:rPr lang="en-GB" sz="1800" b="1" kern="100" dirty="0">
                <a:effectLst/>
                <a:ea typeface="Aptos" panose="020B0004020202020204" pitchFamily="34" charset="0"/>
                <a:cs typeface="Arial" panose="020B0604020202020204" pitchFamily="34" charset="0"/>
              </a:rPr>
              <a:t>13 Battery Disk Cutters </a:t>
            </a:r>
          </a:p>
          <a:p>
            <a:pPr marL="342900" lvl="0" indent="-342900">
              <a:lnSpc>
                <a:spcPct val="115000"/>
              </a:lnSpc>
              <a:buFont typeface="Symbol" panose="05050102010706020507" pitchFamily="18" charset="2"/>
              <a:buChar char=""/>
            </a:pPr>
            <a:r>
              <a:rPr lang="en-GB" sz="1800" b="1" kern="100" dirty="0">
                <a:effectLst/>
                <a:ea typeface="Aptos" panose="020B0004020202020204" pitchFamily="34" charset="0"/>
                <a:cs typeface="Arial" panose="020B0604020202020204" pitchFamily="34" charset="0"/>
              </a:rPr>
              <a:t>11 Battery Breakers</a:t>
            </a:r>
          </a:p>
          <a:p>
            <a:pPr marL="342900" lvl="0" indent="-342900">
              <a:lnSpc>
                <a:spcPct val="115000"/>
              </a:lnSpc>
              <a:buFont typeface="Symbol" panose="05050102010706020507" pitchFamily="18" charset="2"/>
              <a:buChar char=""/>
            </a:pPr>
            <a:r>
              <a:rPr lang="en-GB" sz="1800" b="1" kern="100" dirty="0">
                <a:effectLst/>
                <a:ea typeface="Aptos" panose="020B0004020202020204" pitchFamily="34" charset="0"/>
                <a:cs typeface="Arial" panose="020B0604020202020204" pitchFamily="34" charset="0"/>
              </a:rPr>
              <a:t>7 Battery Vibrating Plates</a:t>
            </a:r>
          </a:p>
          <a:p>
            <a:pPr marL="342900" lvl="0" indent="-342900">
              <a:lnSpc>
                <a:spcPct val="115000"/>
              </a:lnSpc>
              <a:spcAft>
                <a:spcPts val="800"/>
              </a:spcAft>
              <a:buFont typeface="Symbol" panose="05050102010706020507" pitchFamily="18" charset="2"/>
              <a:buChar char=""/>
            </a:pPr>
            <a:r>
              <a:rPr lang="en-GB" sz="1800" b="1" kern="100" dirty="0">
                <a:effectLst/>
                <a:ea typeface="Aptos" panose="020B0004020202020204" pitchFamily="34" charset="0"/>
                <a:cs typeface="Arial" panose="020B0604020202020204" pitchFamily="34" charset="0"/>
              </a:rPr>
              <a:t>1 solar battery charger</a:t>
            </a:r>
          </a:p>
          <a:p>
            <a:pPr>
              <a:lnSpc>
                <a:spcPct val="115000"/>
              </a:lnSpc>
              <a:spcAft>
                <a:spcPts val="800"/>
              </a:spcAft>
              <a:buNone/>
            </a:pPr>
            <a:r>
              <a:rPr lang="en-GB" sz="1800" kern="100" dirty="0">
                <a:effectLst/>
                <a:ea typeface="Aptos" panose="020B00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0702A583-13FE-EDEE-AC90-3BF38BC7F5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271" y="3539268"/>
            <a:ext cx="4719626" cy="2827184"/>
          </a:xfrm>
          <a:prstGeom prst="rect">
            <a:avLst/>
          </a:prstGeom>
          <a:noFill/>
          <a:ln>
            <a:noFill/>
          </a:ln>
        </p:spPr>
      </p:pic>
      <p:pic>
        <p:nvPicPr>
          <p:cNvPr id="5" name="Picture 2" descr="Network Plus">
            <a:extLst>
              <a:ext uri="{FF2B5EF4-FFF2-40B4-BE49-F238E27FC236}">
                <a16:creationId xmlns:a16="http://schemas.microsoft.com/office/drawing/2014/main" id="{5140A166-102F-0749-DB4A-AFAE783EB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005" y="405515"/>
            <a:ext cx="2149181" cy="77370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F5A703D3-2C73-FA79-B3F8-06CAFAC846F5}"/>
              </a:ext>
            </a:extLst>
          </p:cNvPr>
          <p:cNvSpPr txBox="1">
            <a:spLocks/>
          </p:cNvSpPr>
          <p:nvPr/>
        </p:nvSpPr>
        <p:spPr>
          <a:xfrm>
            <a:off x="713103" y="1156873"/>
            <a:ext cx="3545867" cy="450042"/>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3600" b="1" kern="1200">
                <a:solidFill>
                  <a:schemeClr val="tx2"/>
                </a:solidFill>
                <a:latin typeface="+mn-lt"/>
                <a:ea typeface="+mj-ea"/>
                <a:cs typeface="+mj-cs"/>
              </a:defRPr>
            </a:lvl1pPr>
          </a:lstStyle>
          <a:p>
            <a:r>
              <a:rPr lang="en-GB" sz="3200" dirty="0"/>
              <a:t>Overview</a:t>
            </a:r>
          </a:p>
        </p:txBody>
      </p:sp>
    </p:spTree>
    <p:extLst>
      <p:ext uri="{BB962C8B-B14F-4D97-AF65-F5344CB8AC3E}">
        <p14:creationId xmlns:p14="http://schemas.microsoft.com/office/powerpoint/2010/main" val="282180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0EC21-53CB-A2C4-A8B3-B591081BBC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B62E69-A810-32BC-FD4E-5940B3410C6E}"/>
              </a:ext>
            </a:extLst>
          </p:cNvPr>
          <p:cNvSpPr>
            <a:spLocks noGrp="1"/>
          </p:cNvSpPr>
          <p:nvPr>
            <p:ph type="subTitle" idx="1"/>
          </p:nvPr>
        </p:nvSpPr>
        <p:spPr>
          <a:xfrm>
            <a:off x="1031177" y="712778"/>
            <a:ext cx="4029710" cy="722483"/>
          </a:xfrm>
        </p:spPr>
        <p:txBody>
          <a:bodyPr>
            <a:normAutofit/>
          </a:bodyPr>
          <a:lstStyle/>
          <a:p>
            <a:r>
              <a:rPr lang="en-GB" dirty="0"/>
              <a:t>Network Plus Sustainability Project</a:t>
            </a:r>
          </a:p>
        </p:txBody>
      </p:sp>
      <p:sp>
        <p:nvSpPr>
          <p:cNvPr id="4" name="Text Placeholder 3">
            <a:extLst>
              <a:ext uri="{FF2B5EF4-FFF2-40B4-BE49-F238E27FC236}">
                <a16:creationId xmlns:a16="http://schemas.microsoft.com/office/drawing/2014/main" id="{61F3F4EF-247E-F864-8FA6-B66F38242B07}"/>
              </a:ext>
            </a:extLst>
          </p:cNvPr>
          <p:cNvSpPr>
            <a:spLocks noGrp="1"/>
          </p:cNvSpPr>
          <p:nvPr>
            <p:ph type="body" sz="quarter" idx="10"/>
          </p:nvPr>
        </p:nvSpPr>
        <p:spPr>
          <a:xfrm>
            <a:off x="1285592" y="1809481"/>
            <a:ext cx="10449208" cy="4848494"/>
          </a:xfrm>
        </p:spPr>
        <p:txBody>
          <a:bodyPr/>
          <a:lstStyle/>
          <a:p>
            <a:r>
              <a:rPr lang="en-GB" sz="1800" b="1" kern="100" dirty="0">
                <a:effectLst/>
                <a:ea typeface="Aptos" panose="020B0004020202020204" pitchFamily="34" charset="0"/>
                <a:cs typeface="Arial" panose="020B0604020202020204" pitchFamily="34" charset="0"/>
              </a:rPr>
              <a:t>Environmental</a:t>
            </a:r>
          </a:p>
          <a:p>
            <a:r>
              <a:rPr lang="en-GB" sz="1800" kern="100" dirty="0">
                <a:effectLst/>
                <a:ea typeface="Aptos" panose="020B0004020202020204" pitchFamily="34" charset="0"/>
                <a:cs typeface="Arial" panose="020B0604020202020204" pitchFamily="34" charset="0"/>
              </a:rPr>
              <a:t>The switch to battery-powered equipment and solar charging saw a reduction in environmental impact. </a:t>
            </a:r>
          </a:p>
          <a:p>
            <a:r>
              <a:rPr lang="en-GB" sz="1800" b="1" kern="100" dirty="0">
                <a:ea typeface="Aptos" panose="020B0004020202020204" pitchFamily="34" charset="0"/>
                <a:cs typeface="Arial" panose="020B0604020202020204" pitchFamily="34" charset="0"/>
              </a:rPr>
              <a:t>Ways of Working</a:t>
            </a:r>
            <a:endParaRPr lang="en-GB" sz="1800" b="1" kern="100" dirty="0">
              <a:effectLst/>
              <a:ea typeface="Aptos" panose="020B0004020202020204" pitchFamily="34" charset="0"/>
              <a:cs typeface="Arial" panose="020B0604020202020204" pitchFamily="34" charset="0"/>
            </a:endParaRPr>
          </a:p>
          <a:p>
            <a:r>
              <a:rPr lang="en-GB" sz="1800" kern="100" dirty="0">
                <a:effectLst/>
                <a:ea typeface="Aptos" panose="020B0004020202020204" pitchFamily="34" charset="0"/>
                <a:cs typeface="Arial" panose="020B0604020202020204" pitchFamily="34" charset="0"/>
              </a:rPr>
              <a:t>The new equipment also offers a safer way of working as it is lighter, with reduced lower hand/arm vibration, and removes the noise and CO2 fumes of petrol-driven models.  </a:t>
            </a:r>
          </a:p>
          <a:p>
            <a:r>
              <a:rPr lang="en-GB" sz="1800" b="1" kern="100" dirty="0">
                <a:effectLst/>
                <a:ea typeface="Aptos" panose="020B0004020202020204" pitchFamily="34" charset="0"/>
                <a:cs typeface="Arial" panose="020B0604020202020204" pitchFamily="34" charset="0"/>
              </a:rPr>
              <a:t>Cost Efficiency</a:t>
            </a:r>
          </a:p>
          <a:p>
            <a:r>
              <a:rPr lang="en-GB" sz="1800" dirty="0"/>
              <a:t>T</a:t>
            </a:r>
            <a:r>
              <a:rPr lang="en-GB" sz="1800" b="0" i="0" dirty="0">
                <a:effectLst/>
              </a:rPr>
              <a:t>he decrease in damaged or failed equipment and reduction in fuel costs is expected to save the business up to </a:t>
            </a:r>
            <a:r>
              <a:rPr lang="en-GB" sz="1800" b="1" i="0" dirty="0">
                <a:effectLst/>
              </a:rPr>
              <a:t>30% </a:t>
            </a:r>
            <a:r>
              <a:rPr lang="en-GB" sz="1800" b="0" i="0" dirty="0">
                <a:effectLst/>
              </a:rPr>
              <a:t>in whole life costs.</a:t>
            </a:r>
          </a:p>
          <a:p>
            <a:pPr>
              <a:buNone/>
            </a:pPr>
            <a:r>
              <a:rPr lang="en-GB" sz="1800" b="1" dirty="0"/>
              <a:t>As a signatory to United Supply Chain, Network Plus has demonstrated a clear commitment to our Environment and Pollution Responsible Sourcing Principle by reducing the CO2 fumes which pollute the air.  They have also demonstrated an awareness for Human Rights and Fair Treatment by reducing lower hand/arm vibration to offer a safer workplace. </a:t>
            </a:r>
          </a:p>
          <a:p>
            <a:pPr>
              <a:buNone/>
            </a:pPr>
            <a:r>
              <a:rPr lang="en-GB" sz="1800" b="1" dirty="0"/>
              <a:t>Network Plus have gone the extra mile and shown a commitment to driving towards sustainability goals. We look forward to continuing this collaborative working relationship.</a:t>
            </a:r>
            <a:endParaRPr lang="en-GB" sz="1800" dirty="0"/>
          </a:p>
        </p:txBody>
      </p:sp>
      <p:sp>
        <p:nvSpPr>
          <p:cNvPr id="7" name="Title 1">
            <a:extLst>
              <a:ext uri="{FF2B5EF4-FFF2-40B4-BE49-F238E27FC236}">
                <a16:creationId xmlns:a16="http://schemas.microsoft.com/office/drawing/2014/main" id="{85DE95A8-7D9D-2043-C4C1-56FEF380342A}"/>
              </a:ext>
            </a:extLst>
          </p:cNvPr>
          <p:cNvSpPr>
            <a:spLocks noGrp="1"/>
          </p:cNvSpPr>
          <p:nvPr>
            <p:ph type="ctrTitle"/>
          </p:nvPr>
        </p:nvSpPr>
        <p:spPr>
          <a:xfrm>
            <a:off x="759573" y="1247109"/>
            <a:ext cx="3545867" cy="450042"/>
          </a:xfrm>
        </p:spPr>
        <p:txBody>
          <a:bodyPr>
            <a:normAutofit fontScale="90000"/>
          </a:bodyPr>
          <a:lstStyle/>
          <a:p>
            <a:r>
              <a:rPr lang="en-GB" dirty="0"/>
              <a:t>Outcome</a:t>
            </a:r>
          </a:p>
        </p:txBody>
      </p:sp>
      <p:pic>
        <p:nvPicPr>
          <p:cNvPr id="8" name="Picture 2" descr="Network Plus">
            <a:extLst>
              <a:ext uri="{FF2B5EF4-FFF2-40B4-BE49-F238E27FC236}">
                <a16:creationId xmlns:a16="http://schemas.microsoft.com/office/drawing/2014/main" id="{B6EB97AD-A1C8-629E-5A46-161177D68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005" y="405515"/>
            <a:ext cx="2149181" cy="77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48067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CA090-C2E6-7116-D565-3121A5E3D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3F619-D304-EAB4-184E-E856C56876A6}"/>
              </a:ext>
            </a:extLst>
          </p:cNvPr>
          <p:cNvSpPr>
            <a:spLocks noGrp="1"/>
          </p:cNvSpPr>
          <p:nvPr>
            <p:ph type="ctrTitle"/>
          </p:nvPr>
        </p:nvSpPr>
        <p:spPr/>
        <p:txBody>
          <a:bodyPr/>
          <a:lstStyle/>
          <a:p>
            <a:r>
              <a:rPr lang="en-GB" dirty="0"/>
              <a:t>Case Study 5</a:t>
            </a:r>
          </a:p>
        </p:txBody>
      </p:sp>
      <p:sp>
        <p:nvSpPr>
          <p:cNvPr id="3" name="Subtitle 2">
            <a:extLst>
              <a:ext uri="{FF2B5EF4-FFF2-40B4-BE49-F238E27FC236}">
                <a16:creationId xmlns:a16="http://schemas.microsoft.com/office/drawing/2014/main" id="{EE19F351-E70D-879B-8093-1AA4AD927CE3}"/>
              </a:ext>
            </a:extLst>
          </p:cNvPr>
          <p:cNvSpPr>
            <a:spLocks noGrp="1"/>
          </p:cNvSpPr>
          <p:nvPr>
            <p:ph type="subTitle" idx="1"/>
          </p:nvPr>
        </p:nvSpPr>
        <p:spPr>
          <a:xfrm>
            <a:off x="711627" y="2621439"/>
            <a:ext cx="11345902" cy="1655762"/>
          </a:xfrm>
        </p:spPr>
        <p:txBody>
          <a:bodyPr>
            <a:normAutofit/>
          </a:bodyPr>
          <a:lstStyle/>
          <a:p>
            <a:r>
              <a:rPr lang="en-GB" dirty="0"/>
              <a:t>PPE Recycling and Sustainable Disposal</a:t>
            </a:r>
          </a:p>
        </p:txBody>
      </p:sp>
      <p:pic>
        <p:nvPicPr>
          <p:cNvPr id="5" name="Picture 4">
            <a:extLst>
              <a:ext uri="{FF2B5EF4-FFF2-40B4-BE49-F238E27FC236}">
                <a16:creationId xmlns:a16="http://schemas.microsoft.com/office/drawing/2014/main" id="{15E7855D-B9A2-D343-28B0-E67CAF0041DA}"/>
              </a:ext>
            </a:extLst>
          </p:cNvPr>
          <p:cNvPicPr>
            <a:picLocks noChangeAspect="1"/>
          </p:cNvPicPr>
          <p:nvPr/>
        </p:nvPicPr>
        <p:blipFill>
          <a:blip r:embed="rId2"/>
          <a:stretch>
            <a:fillRect/>
          </a:stretch>
        </p:blipFill>
        <p:spPr>
          <a:xfrm>
            <a:off x="10085854" y="5994306"/>
            <a:ext cx="1809750" cy="714375"/>
          </a:xfrm>
          <a:prstGeom prst="rect">
            <a:avLst/>
          </a:prstGeom>
        </p:spPr>
      </p:pic>
    </p:spTree>
    <p:extLst>
      <p:ext uri="{BB962C8B-B14F-4D97-AF65-F5344CB8AC3E}">
        <p14:creationId xmlns:p14="http://schemas.microsoft.com/office/powerpoint/2010/main" val="145376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4E6C-D5F5-DD07-1EBB-05C6448758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8B3754-A938-DA18-A949-9AB9EE21D468}"/>
              </a:ext>
            </a:extLst>
          </p:cNvPr>
          <p:cNvSpPr>
            <a:spLocks noGrp="1"/>
          </p:cNvSpPr>
          <p:nvPr>
            <p:ph type="subTitle" idx="1"/>
          </p:nvPr>
        </p:nvSpPr>
        <p:spPr>
          <a:xfrm>
            <a:off x="1031177" y="712778"/>
            <a:ext cx="4693348" cy="722483"/>
          </a:xfrm>
        </p:spPr>
        <p:txBody>
          <a:bodyPr>
            <a:normAutofit/>
          </a:bodyPr>
          <a:lstStyle/>
          <a:p>
            <a:r>
              <a:rPr lang="en-GB" dirty="0"/>
              <a:t>Recycling and Sustainable Disposal of PPE</a:t>
            </a:r>
          </a:p>
        </p:txBody>
      </p:sp>
      <p:sp>
        <p:nvSpPr>
          <p:cNvPr id="8" name="TextBox 7">
            <a:extLst>
              <a:ext uri="{FF2B5EF4-FFF2-40B4-BE49-F238E27FC236}">
                <a16:creationId xmlns:a16="http://schemas.microsoft.com/office/drawing/2014/main" id="{B1F01714-1CDE-F738-B990-0ACAE13AAC9B}"/>
              </a:ext>
            </a:extLst>
          </p:cNvPr>
          <p:cNvSpPr txBox="1"/>
          <p:nvPr/>
        </p:nvSpPr>
        <p:spPr>
          <a:xfrm>
            <a:off x="873048" y="2064115"/>
            <a:ext cx="10951399" cy="1771960"/>
          </a:xfrm>
          <a:prstGeom prst="rect">
            <a:avLst/>
          </a:prstGeom>
          <a:noFill/>
        </p:spPr>
        <p:txBody>
          <a:bodyPr wrap="square">
            <a:spAutoFit/>
          </a:bodyPr>
          <a:lstStyle/>
          <a:p>
            <a:pPr>
              <a:lnSpc>
                <a:spcPct val="115000"/>
              </a:lnSpc>
              <a:spcAft>
                <a:spcPts val="800"/>
              </a:spcAft>
              <a:buNone/>
            </a:pPr>
            <a:r>
              <a:rPr lang="en-GB" kern="100" dirty="0">
                <a:ea typeface="Aptos" panose="020B0004020202020204" pitchFamily="34" charset="0"/>
                <a:cs typeface="Arial" panose="020B0604020202020204" pitchFamily="34" charset="0"/>
              </a:rPr>
              <a:t>In February 2025, United Utilities set out to collect and redistribute PPE (Personal Protective Equipment) that wasn’t being used by employees. Collections were separated based on whether they could be reused or required disposal. </a:t>
            </a:r>
          </a:p>
          <a:p>
            <a:pPr>
              <a:lnSpc>
                <a:spcPct val="115000"/>
              </a:lnSpc>
              <a:spcAft>
                <a:spcPts val="800"/>
              </a:spcAft>
            </a:pPr>
            <a:r>
              <a:rPr lang="en-GB" kern="100" dirty="0">
                <a:ea typeface="Aptos" panose="020B0004020202020204" pitchFamily="34" charset="0"/>
                <a:cs typeface="Arial" panose="020B0604020202020204" pitchFamily="34" charset="0"/>
              </a:rPr>
              <a:t>A total of 887 items were collected, 90% of which were recycled sustainably through collaboration with JK Ross. The rest were washed and will be stored in the new PPE store. </a:t>
            </a:r>
          </a:p>
        </p:txBody>
      </p:sp>
      <p:sp>
        <p:nvSpPr>
          <p:cNvPr id="12" name="Title 1">
            <a:extLst>
              <a:ext uri="{FF2B5EF4-FFF2-40B4-BE49-F238E27FC236}">
                <a16:creationId xmlns:a16="http://schemas.microsoft.com/office/drawing/2014/main" id="{32AF3CC8-9931-4EE0-9FB3-E60C1B40B0E4}"/>
              </a:ext>
            </a:extLst>
          </p:cNvPr>
          <p:cNvSpPr txBox="1">
            <a:spLocks/>
          </p:cNvSpPr>
          <p:nvPr/>
        </p:nvSpPr>
        <p:spPr>
          <a:xfrm>
            <a:off x="873048" y="1614073"/>
            <a:ext cx="3545867" cy="450042"/>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3600" b="1" kern="1200">
                <a:solidFill>
                  <a:schemeClr val="tx2"/>
                </a:solidFill>
                <a:latin typeface="+mn-lt"/>
                <a:ea typeface="+mj-ea"/>
                <a:cs typeface="+mj-cs"/>
              </a:defRPr>
            </a:lvl1pPr>
          </a:lstStyle>
          <a:p>
            <a:r>
              <a:rPr lang="en-GB" sz="3200" dirty="0"/>
              <a:t>Overview</a:t>
            </a:r>
          </a:p>
        </p:txBody>
      </p:sp>
      <p:sp>
        <p:nvSpPr>
          <p:cNvPr id="5" name="Title 1">
            <a:extLst>
              <a:ext uri="{FF2B5EF4-FFF2-40B4-BE49-F238E27FC236}">
                <a16:creationId xmlns:a16="http://schemas.microsoft.com/office/drawing/2014/main" id="{CE2752A3-A725-2EBA-CE11-CCB73C17EFDE}"/>
              </a:ext>
            </a:extLst>
          </p:cNvPr>
          <p:cNvSpPr txBox="1">
            <a:spLocks/>
          </p:cNvSpPr>
          <p:nvPr/>
        </p:nvSpPr>
        <p:spPr>
          <a:xfrm>
            <a:off x="873048" y="3976273"/>
            <a:ext cx="3545867" cy="450042"/>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3600" b="1" kern="1200">
                <a:solidFill>
                  <a:schemeClr val="tx2"/>
                </a:solidFill>
                <a:latin typeface="+mn-lt"/>
                <a:ea typeface="+mj-ea"/>
                <a:cs typeface="+mj-cs"/>
              </a:defRPr>
            </a:lvl1pPr>
          </a:lstStyle>
          <a:p>
            <a:r>
              <a:rPr lang="en-GB" sz="3200" dirty="0"/>
              <a:t>Next Steps</a:t>
            </a:r>
          </a:p>
        </p:txBody>
      </p:sp>
      <p:sp>
        <p:nvSpPr>
          <p:cNvPr id="6" name="TextBox 5">
            <a:extLst>
              <a:ext uri="{FF2B5EF4-FFF2-40B4-BE49-F238E27FC236}">
                <a16:creationId xmlns:a16="http://schemas.microsoft.com/office/drawing/2014/main" id="{6BB566FC-1822-941B-FB14-CD75A59842E3}"/>
              </a:ext>
            </a:extLst>
          </p:cNvPr>
          <p:cNvSpPr txBox="1"/>
          <p:nvPr/>
        </p:nvSpPr>
        <p:spPr>
          <a:xfrm>
            <a:off x="873048" y="4425528"/>
            <a:ext cx="10754176" cy="713722"/>
          </a:xfrm>
          <a:prstGeom prst="rect">
            <a:avLst/>
          </a:prstGeom>
          <a:noFill/>
        </p:spPr>
        <p:txBody>
          <a:bodyPr wrap="square">
            <a:spAutoFit/>
          </a:bodyPr>
          <a:lstStyle/>
          <a:p>
            <a:pPr>
              <a:lnSpc>
                <a:spcPct val="115000"/>
              </a:lnSpc>
              <a:spcAft>
                <a:spcPts val="800"/>
              </a:spcAft>
              <a:buNone/>
            </a:pPr>
            <a:r>
              <a:rPr lang="en-GB" sz="1800" kern="100" dirty="0">
                <a:effectLst/>
                <a:ea typeface="Aptos" panose="020B0004020202020204" pitchFamily="34" charset="0"/>
                <a:cs typeface="Arial" panose="020B0604020202020204" pitchFamily="34" charset="0"/>
              </a:rPr>
              <a:t>A PPE store is being developed in the United Utilities Security Hut at Lingley Mere in Warrington, which will allow employees to borrow PPE when needed instead of ordering kit which may see limited use. </a:t>
            </a:r>
            <a:endParaRPr lang="en-GB" kern="100" dirty="0">
              <a:ea typeface="Aptos" panose="020B00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C65578B-C51F-23DB-E5FF-E4C7FAFA3F45}"/>
              </a:ext>
            </a:extLst>
          </p:cNvPr>
          <p:cNvPicPr>
            <a:picLocks noChangeAspect="1"/>
          </p:cNvPicPr>
          <p:nvPr/>
        </p:nvPicPr>
        <p:blipFill>
          <a:blip r:embed="rId2"/>
          <a:stretch>
            <a:fillRect/>
          </a:stretch>
        </p:blipFill>
        <p:spPr>
          <a:xfrm>
            <a:off x="8149478" y="485129"/>
            <a:ext cx="1809750" cy="714375"/>
          </a:xfrm>
          <a:prstGeom prst="rect">
            <a:avLst/>
          </a:prstGeom>
        </p:spPr>
      </p:pic>
    </p:spTree>
    <p:extLst>
      <p:ext uri="{BB962C8B-B14F-4D97-AF65-F5344CB8AC3E}">
        <p14:creationId xmlns:p14="http://schemas.microsoft.com/office/powerpoint/2010/main" val="354196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91FD-E07F-CADC-3DB7-B7E947C176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0DAA58F-07A8-73D3-C5FB-93D0B628A0F0}"/>
              </a:ext>
            </a:extLst>
          </p:cNvPr>
          <p:cNvSpPr>
            <a:spLocks noGrp="1"/>
          </p:cNvSpPr>
          <p:nvPr>
            <p:ph type="subTitle" idx="1"/>
          </p:nvPr>
        </p:nvSpPr>
        <p:spPr>
          <a:xfrm>
            <a:off x="1031176" y="712778"/>
            <a:ext cx="4550473" cy="722483"/>
          </a:xfrm>
        </p:spPr>
        <p:txBody>
          <a:bodyPr>
            <a:normAutofit/>
          </a:bodyPr>
          <a:lstStyle/>
          <a:p>
            <a:r>
              <a:rPr lang="en-GB" dirty="0"/>
              <a:t>Recycling and Sustainable Disposal of PPE</a:t>
            </a:r>
          </a:p>
        </p:txBody>
      </p:sp>
      <p:sp>
        <p:nvSpPr>
          <p:cNvPr id="4" name="Text Placeholder 3">
            <a:extLst>
              <a:ext uri="{FF2B5EF4-FFF2-40B4-BE49-F238E27FC236}">
                <a16:creationId xmlns:a16="http://schemas.microsoft.com/office/drawing/2014/main" id="{5A3531B1-0A4C-BC1C-4B80-D593274591BC}"/>
              </a:ext>
            </a:extLst>
          </p:cNvPr>
          <p:cNvSpPr>
            <a:spLocks noGrp="1"/>
          </p:cNvSpPr>
          <p:nvPr>
            <p:ph type="body" sz="quarter" idx="10"/>
          </p:nvPr>
        </p:nvSpPr>
        <p:spPr>
          <a:xfrm>
            <a:off x="759573" y="1809481"/>
            <a:ext cx="7972051" cy="3801410"/>
          </a:xfrm>
        </p:spPr>
        <p:txBody>
          <a:bodyPr/>
          <a:lstStyle/>
          <a:p>
            <a:r>
              <a:rPr lang="en-GB" sz="1800" b="1" kern="100" dirty="0">
                <a:effectLst/>
                <a:ea typeface="Aptos" panose="020B0004020202020204" pitchFamily="34" charset="0"/>
                <a:cs typeface="Arial" panose="020B0604020202020204" pitchFamily="34" charset="0"/>
              </a:rPr>
              <a:t>Circular Economy and Environmental Impact </a:t>
            </a:r>
          </a:p>
          <a:p>
            <a:r>
              <a:rPr lang="en-GB" sz="1600" kern="100" dirty="0">
                <a:ea typeface="Aptos" panose="020B0004020202020204" pitchFamily="34" charset="0"/>
                <a:cs typeface="Arial" panose="020B0604020202020204" pitchFamily="34" charset="0"/>
              </a:rPr>
              <a:t>The collection of unused PPE helps demonstrate circular economy, ensuring it is used at its highest value and material can be recycled where possible. </a:t>
            </a:r>
          </a:p>
          <a:p>
            <a:r>
              <a:rPr lang="en-GB" sz="1600" kern="100" dirty="0">
                <a:ea typeface="Aptos" panose="020B0004020202020204" pitchFamily="34" charset="0"/>
                <a:cs typeface="Arial" panose="020B0604020202020204" pitchFamily="34" charset="0"/>
              </a:rPr>
              <a:t>The collaboration with JK Ross has allowed for material which couldn’t be reused to be disposed of sustainably, helping to reduce pollution. </a:t>
            </a:r>
            <a:endParaRPr lang="en-GB" sz="1600" kern="100" dirty="0">
              <a:effectLst/>
              <a:ea typeface="Aptos" panose="020B0004020202020204" pitchFamily="34" charset="0"/>
              <a:cs typeface="Arial" panose="020B0604020202020204" pitchFamily="34" charset="0"/>
            </a:endParaRPr>
          </a:p>
          <a:p>
            <a:r>
              <a:rPr lang="en-GB" sz="1600" kern="100" dirty="0">
                <a:effectLst/>
                <a:ea typeface="Aptos" panose="020B0004020202020204" pitchFamily="34" charset="0"/>
                <a:cs typeface="Arial" panose="020B0604020202020204" pitchFamily="34" charset="0"/>
              </a:rPr>
              <a:t>An additional outcome is the removal of out-of</a:t>
            </a:r>
            <a:r>
              <a:rPr lang="en-GB" sz="1600" kern="100" dirty="0">
                <a:ea typeface="Aptos" panose="020B0004020202020204" pitchFamily="34" charset="0"/>
                <a:cs typeface="Arial" panose="020B0604020202020204" pitchFamily="34" charset="0"/>
              </a:rPr>
              <a:t>-</a:t>
            </a:r>
            <a:r>
              <a:rPr lang="en-GB" sz="1600" kern="100" dirty="0">
                <a:effectLst/>
                <a:ea typeface="Aptos" panose="020B0004020202020204" pitchFamily="34" charset="0"/>
                <a:cs typeface="Arial" panose="020B0604020202020204" pitchFamily="34" charset="0"/>
              </a:rPr>
              <a:t>date and potentially unsafe PPE that people may possess, with the store also providing easy access to PPE; ensuring employees have the PPE they require to remain safe on the various United Utilities sites. </a:t>
            </a:r>
            <a:br>
              <a:rPr lang="en-GB" sz="1600" kern="100" dirty="0">
                <a:ea typeface="Aptos" panose="020B0004020202020204" pitchFamily="34" charset="0"/>
                <a:cs typeface="Arial" panose="020B0604020202020204" pitchFamily="34" charset="0"/>
              </a:rPr>
            </a:br>
            <a:endParaRPr lang="en-GB" sz="1600" b="0" i="0" dirty="0">
              <a:solidFill>
                <a:srgbClr val="172B4D"/>
              </a:solidFill>
              <a:effectLst/>
            </a:endParaRPr>
          </a:p>
          <a:p>
            <a:r>
              <a:rPr lang="en-GB" sz="1800" b="1" kern="100" dirty="0">
                <a:cs typeface="Arial" panose="020B0604020202020204" pitchFamily="34" charset="0"/>
              </a:rPr>
              <a:t>Future Improvement </a:t>
            </a:r>
          </a:p>
          <a:p>
            <a:r>
              <a:rPr lang="en-GB" sz="1600" kern="100" dirty="0">
                <a:cs typeface="Arial" panose="020B0604020202020204" pitchFamily="34" charset="0"/>
              </a:rPr>
              <a:t>The implementation of the PPE store also helps to design out waste in the future by offering employees the option to use the existing PPE instead of placing new orders.</a:t>
            </a:r>
          </a:p>
          <a:p>
            <a:endParaRPr lang="en-GB" sz="1200" dirty="0"/>
          </a:p>
        </p:txBody>
      </p:sp>
      <p:sp>
        <p:nvSpPr>
          <p:cNvPr id="7" name="Title 1">
            <a:extLst>
              <a:ext uri="{FF2B5EF4-FFF2-40B4-BE49-F238E27FC236}">
                <a16:creationId xmlns:a16="http://schemas.microsoft.com/office/drawing/2014/main" id="{AE0A63A6-D67E-B0C2-0F4F-74F3CA146B4A}"/>
              </a:ext>
            </a:extLst>
          </p:cNvPr>
          <p:cNvSpPr>
            <a:spLocks noGrp="1"/>
          </p:cNvSpPr>
          <p:nvPr>
            <p:ph type="ctrTitle"/>
          </p:nvPr>
        </p:nvSpPr>
        <p:spPr>
          <a:xfrm>
            <a:off x="759573" y="1247109"/>
            <a:ext cx="3545867" cy="450042"/>
          </a:xfrm>
        </p:spPr>
        <p:txBody>
          <a:bodyPr>
            <a:normAutofit fontScale="90000"/>
          </a:bodyPr>
          <a:lstStyle/>
          <a:p>
            <a:r>
              <a:rPr lang="en-GB" dirty="0"/>
              <a:t>Outcome</a:t>
            </a:r>
          </a:p>
        </p:txBody>
      </p:sp>
      <p:pic>
        <p:nvPicPr>
          <p:cNvPr id="6" name="Picture 5">
            <a:extLst>
              <a:ext uri="{FF2B5EF4-FFF2-40B4-BE49-F238E27FC236}">
                <a16:creationId xmlns:a16="http://schemas.microsoft.com/office/drawing/2014/main" id="{147A1E35-93F1-6F40-53E7-6DF50C671832}"/>
              </a:ext>
            </a:extLst>
          </p:cNvPr>
          <p:cNvPicPr>
            <a:picLocks noChangeAspect="1"/>
          </p:cNvPicPr>
          <p:nvPr/>
        </p:nvPicPr>
        <p:blipFill>
          <a:blip r:embed="rId3"/>
          <a:stretch>
            <a:fillRect/>
          </a:stretch>
        </p:blipFill>
        <p:spPr>
          <a:xfrm>
            <a:off x="8176372" y="519287"/>
            <a:ext cx="1809750" cy="714375"/>
          </a:xfrm>
          <a:prstGeom prst="rect">
            <a:avLst/>
          </a:prstGeom>
        </p:spPr>
      </p:pic>
      <p:pic>
        <p:nvPicPr>
          <p:cNvPr id="8" name="Picture 7">
            <a:extLst>
              <a:ext uri="{FF2B5EF4-FFF2-40B4-BE49-F238E27FC236}">
                <a16:creationId xmlns:a16="http://schemas.microsoft.com/office/drawing/2014/main" id="{BD1E794C-E62E-AB7F-E90F-2528C8CA4510}"/>
              </a:ext>
            </a:extLst>
          </p:cNvPr>
          <p:cNvPicPr>
            <a:picLocks noChangeAspect="1"/>
          </p:cNvPicPr>
          <p:nvPr/>
        </p:nvPicPr>
        <p:blipFill>
          <a:blip r:embed="rId4"/>
          <a:srcRect t="7084" b="7672"/>
          <a:stretch/>
        </p:blipFill>
        <p:spPr>
          <a:xfrm>
            <a:off x="9081247" y="1348765"/>
            <a:ext cx="2707341" cy="4989948"/>
          </a:xfrm>
          <a:prstGeom prst="rect">
            <a:avLst/>
          </a:prstGeom>
          <a:ln>
            <a:noFill/>
          </a:ln>
          <a:effectLst>
            <a:softEdge rad="112500"/>
          </a:effectLst>
        </p:spPr>
      </p:pic>
      <p:sp>
        <p:nvSpPr>
          <p:cNvPr id="9" name="TextBox 8">
            <a:extLst>
              <a:ext uri="{FF2B5EF4-FFF2-40B4-BE49-F238E27FC236}">
                <a16:creationId xmlns:a16="http://schemas.microsoft.com/office/drawing/2014/main" id="{E317F3C8-0E9C-B4EB-7EEA-7172DC48FCE0}"/>
              </a:ext>
            </a:extLst>
          </p:cNvPr>
          <p:cNvSpPr txBox="1"/>
          <p:nvPr/>
        </p:nvSpPr>
        <p:spPr>
          <a:xfrm>
            <a:off x="1264258" y="5691761"/>
            <a:ext cx="7972051" cy="584775"/>
          </a:xfrm>
          <a:prstGeom prst="rect">
            <a:avLst/>
          </a:prstGeom>
          <a:noFill/>
        </p:spPr>
        <p:txBody>
          <a:bodyPr wrap="square">
            <a:spAutoFit/>
          </a:bodyPr>
          <a:lstStyle/>
          <a:p>
            <a:pPr>
              <a:spcBef>
                <a:spcPts val="750"/>
              </a:spcBef>
            </a:pPr>
            <a:r>
              <a:rPr lang="en-GB" sz="1600" b="1" dirty="0">
                <a:solidFill>
                  <a:schemeClr val="tx2"/>
                </a:solidFill>
              </a:rPr>
              <a:t>This demonstrates United Utilities’ and our supplier’s commitment to uphold our Responsible Sourcing Principles through Circular Economy to design out waste.</a:t>
            </a:r>
            <a:endParaRPr lang="en-GB" sz="1600" dirty="0">
              <a:solidFill>
                <a:schemeClr val="tx2"/>
              </a:solidFill>
            </a:endParaRPr>
          </a:p>
        </p:txBody>
      </p:sp>
    </p:spTree>
    <p:extLst>
      <p:ext uri="{BB962C8B-B14F-4D97-AF65-F5344CB8AC3E}">
        <p14:creationId xmlns:p14="http://schemas.microsoft.com/office/powerpoint/2010/main" val="348583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5016E-AAED-24F8-00C2-0EDFE4B0F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AA112-5C9B-F5AF-A79D-953A1FB47350}"/>
              </a:ext>
            </a:extLst>
          </p:cNvPr>
          <p:cNvSpPr>
            <a:spLocks noGrp="1"/>
          </p:cNvSpPr>
          <p:nvPr>
            <p:ph type="ctrTitle"/>
          </p:nvPr>
        </p:nvSpPr>
        <p:spPr/>
        <p:txBody>
          <a:bodyPr/>
          <a:lstStyle/>
          <a:p>
            <a:r>
              <a:rPr lang="en-GB" dirty="0"/>
              <a:t>Case Study 6</a:t>
            </a:r>
          </a:p>
        </p:txBody>
      </p:sp>
      <p:sp>
        <p:nvSpPr>
          <p:cNvPr id="3" name="Subtitle 2">
            <a:extLst>
              <a:ext uri="{FF2B5EF4-FFF2-40B4-BE49-F238E27FC236}">
                <a16:creationId xmlns:a16="http://schemas.microsoft.com/office/drawing/2014/main" id="{00B96204-63B8-291B-C946-55607156793E}"/>
              </a:ext>
            </a:extLst>
          </p:cNvPr>
          <p:cNvSpPr>
            <a:spLocks noGrp="1"/>
          </p:cNvSpPr>
          <p:nvPr>
            <p:ph type="subTitle" idx="1"/>
          </p:nvPr>
        </p:nvSpPr>
        <p:spPr>
          <a:xfrm>
            <a:off x="711627" y="2621439"/>
            <a:ext cx="11127948" cy="1655762"/>
          </a:xfrm>
        </p:spPr>
        <p:txBody>
          <a:bodyPr>
            <a:normAutofit/>
          </a:bodyPr>
          <a:lstStyle/>
          <a:p>
            <a:r>
              <a:rPr lang="en-GB" dirty="0"/>
              <a:t>Donation of unwanted furniture</a:t>
            </a:r>
          </a:p>
        </p:txBody>
      </p:sp>
    </p:spTree>
    <p:extLst>
      <p:ext uri="{BB962C8B-B14F-4D97-AF65-F5344CB8AC3E}">
        <p14:creationId xmlns:p14="http://schemas.microsoft.com/office/powerpoint/2010/main" val="183868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FC0C3-DBB0-831E-F27A-E7607F461E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39B94D-4514-9EF4-7B1D-A070627989DC}"/>
              </a:ext>
            </a:extLst>
          </p:cNvPr>
          <p:cNvSpPr>
            <a:spLocks noGrp="1"/>
          </p:cNvSpPr>
          <p:nvPr>
            <p:ph type="subTitle" idx="1"/>
          </p:nvPr>
        </p:nvSpPr>
        <p:spPr>
          <a:xfrm>
            <a:off x="1031177" y="712778"/>
            <a:ext cx="4312348" cy="722483"/>
          </a:xfrm>
        </p:spPr>
        <p:txBody>
          <a:bodyPr/>
          <a:lstStyle/>
          <a:p>
            <a:r>
              <a:rPr lang="en-GB" dirty="0"/>
              <a:t>Donation of unwanted furniture</a:t>
            </a:r>
          </a:p>
        </p:txBody>
      </p:sp>
      <p:sp>
        <p:nvSpPr>
          <p:cNvPr id="8" name="TextBox 7">
            <a:extLst>
              <a:ext uri="{FF2B5EF4-FFF2-40B4-BE49-F238E27FC236}">
                <a16:creationId xmlns:a16="http://schemas.microsoft.com/office/drawing/2014/main" id="{F5E84D12-4FBF-6266-EA6D-8EE7C4023472}"/>
              </a:ext>
            </a:extLst>
          </p:cNvPr>
          <p:cNvSpPr txBox="1"/>
          <p:nvPr/>
        </p:nvSpPr>
        <p:spPr>
          <a:xfrm>
            <a:off x="1166468" y="2047876"/>
            <a:ext cx="10793160" cy="4022001"/>
          </a:xfrm>
          <a:prstGeom prst="rect">
            <a:avLst/>
          </a:prstGeom>
          <a:noFill/>
        </p:spPr>
        <p:txBody>
          <a:bodyPr wrap="square">
            <a:spAutoFit/>
          </a:bodyPr>
          <a:lstStyle/>
          <a:p>
            <a:pPr>
              <a:lnSpc>
                <a:spcPct val="115000"/>
              </a:lnSpc>
              <a:spcAft>
                <a:spcPts val="800"/>
              </a:spcAft>
              <a:buNone/>
            </a:pPr>
            <a:r>
              <a:rPr lang="en-GB" sz="1600" dirty="0">
                <a:solidFill>
                  <a:schemeClr val="tx2"/>
                </a:solidFill>
                <a:cs typeface="Arial" panose="020B0604020202020204" pitchFamily="34" charset="0"/>
              </a:rPr>
              <a:t>United Utilities’ Commercial department was carrying out a Cost reduction exercise with the Property team to look at ways of reducing our furniture in lock-ups that we currently hold.</a:t>
            </a:r>
          </a:p>
          <a:p>
            <a:pPr>
              <a:lnSpc>
                <a:spcPct val="115000"/>
              </a:lnSpc>
              <a:spcAft>
                <a:spcPts val="800"/>
              </a:spcAft>
              <a:buNone/>
            </a:pPr>
            <a:r>
              <a:rPr lang="en-GB" sz="1600" dirty="0">
                <a:solidFill>
                  <a:schemeClr val="tx2"/>
                </a:solidFill>
                <a:cs typeface="Arial" panose="020B0604020202020204" pitchFamily="34" charset="0"/>
              </a:rPr>
              <a:t>Through this exercise, we identified numerous items of furniture that were no longer needed within the business, so explored opportunities to locally donate them for better use.</a:t>
            </a:r>
          </a:p>
          <a:p>
            <a:pPr>
              <a:lnSpc>
                <a:spcPct val="115000"/>
              </a:lnSpc>
              <a:spcAft>
                <a:spcPts val="800"/>
              </a:spcAft>
              <a:buNone/>
            </a:pPr>
            <a:r>
              <a:rPr lang="en-GB" sz="1600" dirty="0">
                <a:solidFill>
                  <a:schemeClr val="tx2"/>
                </a:solidFill>
                <a:cs typeface="Arial" panose="020B0604020202020204" pitchFamily="34" charset="0"/>
              </a:rPr>
              <a:t>A retired United Utilities colleague reached out to the Commercial department to determine if any spare furniture was no longer needed, and whether the church he was part of, Brooklands Church of the Nazarene in South Manchester, could utilise within his church for community purposes.</a:t>
            </a:r>
          </a:p>
          <a:p>
            <a:pPr>
              <a:lnSpc>
                <a:spcPct val="115000"/>
              </a:lnSpc>
              <a:spcAft>
                <a:spcPts val="800"/>
              </a:spcAft>
              <a:buNone/>
            </a:pPr>
            <a:r>
              <a:rPr lang="en-GB" sz="1600" dirty="0">
                <a:solidFill>
                  <a:schemeClr val="tx2"/>
                </a:solidFill>
                <a:cs typeface="Arial" panose="020B0604020202020204" pitchFamily="34" charset="0"/>
              </a:rPr>
              <a:t>The church is the only community facility on its council estate and hosts a full programme of Christian activities. It also offers an affordable warm café for people to meet up with friends and neighbours, a food pantry to help locals with the cost of living, free meals every Wednesday tea time, and much more.</a:t>
            </a:r>
          </a:p>
          <a:p>
            <a:pPr>
              <a:lnSpc>
                <a:spcPct val="115000"/>
              </a:lnSpc>
              <a:spcAft>
                <a:spcPts val="800"/>
              </a:spcAft>
            </a:pPr>
            <a:r>
              <a:rPr lang="en-GB" sz="1600" dirty="0">
                <a:solidFill>
                  <a:schemeClr val="tx2"/>
                </a:solidFill>
                <a:cs typeface="Arial" panose="020B0604020202020204" pitchFamily="34" charset="0"/>
              </a:rPr>
              <a:t>Commercial had a conversation with the colleague to understand his specific requirements. We determined that the furniture previously identified would be a great fit, so we proceeded to arrange a collection. </a:t>
            </a:r>
          </a:p>
        </p:txBody>
      </p:sp>
      <p:sp>
        <p:nvSpPr>
          <p:cNvPr id="11" name="Title 1">
            <a:extLst>
              <a:ext uri="{FF2B5EF4-FFF2-40B4-BE49-F238E27FC236}">
                <a16:creationId xmlns:a16="http://schemas.microsoft.com/office/drawing/2014/main" id="{39CB905E-1AA7-C1EE-9544-05433124946F}"/>
              </a:ext>
            </a:extLst>
          </p:cNvPr>
          <p:cNvSpPr>
            <a:spLocks noGrp="1"/>
          </p:cNvSpPr>
          <p:nvPr>
            <p:ph type="ctrTitle"/>
          </p:nvPr>
        </p:nvSpPr>
        <p:spPr>
          <a:xfrm>
            <a:off x="777169" y="1597834"/>
            <a:ext cx="3545867" cy="450042"/>
          </a:xfrm>
        </p:spPr>
        <p:txBody>
          <a:bodyPr>
            <a:normAutofit fontScale="90000"/>
          </a:bodyPr>
          <a:lstStyle/>
          <a:p>
            <a:r>
              <a:rPr lang="en-GB" dirty="0"/>
              <a:t>Overview</a:t>
            </a:r>
          </a:p>
        </p:txBody>
      </p:sp>
    </p:spTree>
    <p:extLst>
      <p:ext uri="{BB962C8B-B14F-4D97-AF65-F5344CB8AC3E}">
        <p14:creationId xmlns:p14="http://schemas.microsoft.com/office/powerpoint/2010/main" val="192113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49FA9-E39B-CE55-2AC4-D53728295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4D3A1-A12F-D0AD-66A8-3503137C1C94}"/>
              </a:ext>
            </a:extLst>
          </p:cNvPr>
          <p:cNvSpPr>
            <a:spLocks noGrp="1"/>
          </p:cNvSpPr>
          <p:nvPr>
            <p:ph type="ctrTitle"/>
          </p:nvPr>
        </p:nvSpPr>
        <p:spPr>
          <a:xfrm>
            <a:off x="748255" y="1258469"/>
            <a:ext cx="3545867" cy="450042"/>
          </a:xfrm>
        </p:spPr>
        <p:txBody>
          <a:bodyPr>
            <a:normAutofit fontScale="90000"/>
          </a:bodyPr>
          <a:lstStyle/>
          <a:p>
            <a:r>
              <a:rPr lang="en-GB" dirty="0"/>
              <a:t>Outcome</a:t>
            </a:r>
          </a:p>
        </p:txBody>
      </p:sp>
      <p:sp>
        <p:nvSpPr>
          <p:cNvPr id="3" name="Subtitle 2">
            <a:extLst>
              <a:ext uri="{FF2B5EF4-FFF2-40B4-BE49-F238E27FC236}">
                <a16:creationId xmlns:a16="http://schemas.microsoft.com/office/drawing/2014/main" id="{282A2DFE-82DC-8480-8248-695627FCA940}"/>
              </a:ext>
            </a:extLst>
          </p:cNvPr>
          <p:cNvSpPr>
            <a:spLocks noGrp="1"/>
          </p:cNvSpPr>
          <p:nvPr>
            <p:ph type="subTitle" idx="1"/>
          </p:nvPr>
        </p:nvSpPr>
        <p:spPr>
          <a:xfrm>
            <a:off x="1031176" y="712778"/>
            <a:ext cx="3613251" cy="722483"/>
          </a:xfrm>
        </p:spPr>
        <p:txBody>
          <a:bodyPr/>
          <a:lstStyle/>
          <a:p>
            <a:r>
              <a:rPr lang="en-GB" dirty="0"/>
              <a:t>Donation of unwanted furniture</a:t>
            </a:r>
          </a:p>
        </p:txBody>
      </p:sp>
      <p:sp>
        <p:nvSpPr>
          <p:cNvPr id="4" name="Text Placeholder 3">
            <a:extLst>
              <a:ext uri="{FF2B5EF4-FFF2-40B4-BE49-F238E27FC236}">
                <a16:creationId xmlns:a16="http://schemas.microsoft.com/office/drawing/2014/main" id="{0FAD3D6B-02E3-3321-5D0D-910E93C642DC}"/>
              </a:ext>
            </a:extLst>
          </p:cNvPr>
          <p:cNvSpPr>
            <a:spLocks noGrp="1"/>
          </p:cNvSpPr>
          <p:nvPr>
            <p:ph type="body" sz="quarter" idx="10"/>
          </p:nvPr>
        </p:nvSpPr>
        <p:spPr>
          <a:xfrm>
            <a:off x="1031176" y="1784838"/>
            <a:ext cx="5960234" cy="3814693"/>
          </a:xfrm>
        </p:spPr>
        <p:txBody>
          <a:bodyPr/>
          <a:lstStyle/>
          <a:p>
            <a:pPr>
              <a:lnSpc>
                <a:spcPct val="115000"/>
              </a:lnSpc>
              <a:spcAft>
                <a:spcPts val="800"/>
              </a:spcAft>
              <a:buNone/>
            </a:pPr>
            <a:r>
              <a:rPr lang="en-GB" sz="2000" b="1" kern="100" dirty="0">
                <a:effectLst/>
                <a:ea typeface="Aptos" panose="020B0004020202020204" pitchFamily="34" charset="0"/>
                <a:cs typeface="Arial" panose="020B0604020202020204" pitchFamily="34" charset="0"/>
              </a:rPr>
              <a:t>Community Impact</a:t>
            </a:r>
          </a:p>
          <a:p>
            <a:pPr>
              <a:lnSpc>
                <a:spcPct val="115000"/>
              </a:lnSpc>
              <a:spcAft>
                <a:spcPts val="800"/>
              </a:spcAft>
              <a:buNone/>
            </a:pPr>
            <a:r>
              <a:rPr lang="en-GB" sz="1800" kern="100" dirty="0">
                <a:effectLst/>
                <a:ea typeface="Aptos" panose="020B0004020202020204" pitchFamily="34" charset="0"/>
                <a:cs typeface="Arial" panose="020B0604020202020204" pitchFamily="34" charset="0"/>
              </a:rPr>
              <a:t>The furniture that was not being utilised in United Utilities is now being utilised </a:t>
            </a:r>
            <a:r>
              <a:rPr lang="en-GB" sz="1800" kern="100" dirty="0">
                <a:ea typeface="Aptos" panose="020B0004020202020204" pitchFamily="34" charset="0"/>
                <a:cs typeface="Arial" panose="020B0604020202020204" pitchFamily="34" charset="0"/>
              </a:rPr>
              <a:t>within the church. The community is now </a:t>
            </a:r>
            <a:r>
              <a:rPr lang="en-GB" sz="1800" b="1" kern="100" dirty="0">
                <a:ea typeface="Aptos" panose="020B0004020202020204" pitchFamily="34" charset="0"/>
                <a:cs typeface="Arial" panose="020B0604020202020204" pitchFamily="34" charset="0"/>
              </a:rPr>
              <a:t>benefitting</a:t>
            </a:r>
            <a:r>
              <a:rPr lang="en-GB" sz="1800" kern="100" dirty="0">
                <a:ea typeface="Aptos" panose="020B0004020202020204" pitchFamily="34" charset="0"/>
                <a:cs typeface="Arial" panose="020B0604020202020204" pitchFamily="34" charset="0"/>
              </a:rPr>
              <a:t> from this donation and can hold community events and activities within the church. </a:t>
            </a:r>
            <a:endParaRPr lang="en-GB" sz="1800" kern="100" dirty="0">
              <a:effectLst/>
              <a:ea typeface="Aptos" panose="020B0004020202020204" pitchFamily="34" charset="0"/>
              <a:cs typeface="Arial" panose="020B0604020202020204" pitchFamily="34" charset="0"/>
            </a:endParaRPr>
          </a:p>
          <a:p>
            <a:pPr>
              <a:buNone/>
            </a:pPr>
            <a:r>
              <a:rPr lang="en-GB" sz="2000" b="1" dirty="0">
                <a:effectLst/>
                <a:ea typeface="Aptos" panose="020B0004020202020204" pitchFamily="34" charset="0"/>
                <a:cs typeface="Arial" panose="020B0604020202020204" pitchFamily="34" charset="0"/>
              </a:rPr>
              <a:t>Sustainability</a:t>
            </a:r>
          </a:p>
          <a:p>
            <a:pPr>
              <a:buNone/>
            </a:pPr>
            <a:r>
              <a:rPr lang="en-GB" sz="1800" dirty="0">
                <a:effectLst/>
                <a:ea typeface="Aptos" panose="020B0004020202020204" pitchFamily="34" charset="0"/>
                <a:cs typeface="Arial" panose="020B0604020202020204" pitchFamily="34" charset="0"/>
              </a:rPr>
              <a:t>Commercial will maintain ongoing collaboration with the Property team to manage the disposal of unwanted furniture, ensuring that sustainability remains a </a:t>
            </a:r>
            <a:r>
              <a:rPr lang="en-GB" sz="1800" b="1" dirty="0">
                <a:effectLst/>
                <a:ea typeface="Aptos" panose="020B0004020202020204" pitchFamily="34" charset="0"/>
                <a:cs typeface="Arial" panose="020B0604020202020204" pitchFamily="34" charset="0"/>
              </a:rPr>
              <a:t>key consideration </a:t>
            </a:r>
            <a:r>
              <a:rPr lang="en-GB" sz="1800" dirty="0">
                <a:effectLst/>
                <a:ea typeface="Aptos" panose="020B0004020202020204" pitchFamily="34" charset="0"/>
                <a:cs typeface="Arial" panose="020B0604020202020204" pitchFamily="34" charset="0"/>
              </a:rPr>
              <a:t>and we can create greater impact within the Community!</a:t>
            </a:r>
            <a:endParaRPr lang="en-GB" sz="1800" kern="100" dirty="0">
              <a:effectLst/>
              <a:ea typeface="Aptos" panose="020B0004020202020204" pitchFamily="34" charset="0"/>
              <a:cs typeface="Arial" panose="020B0604020202020204" pitchFamily="34" charset="0"/>
            </a:endParaRPr>
          </a:p>
          <a:p>
            <a:pPr>
              <a:spcBef>
                <a:spcPts val="750"/>
              </a:spcBef>
            </a:pPr>
            <a:endParaRPr lang="en-GB" sz="1800" kern="100" dirty="0">
              <a:ea typeface="Aptos" panose="020B0004020202020204" pitchFamily="34" charset="0"/>
              <a:cs typeface="Arial" panose="020B0604020202020204" pitchFamily="34" charset="0"/>
            </a:endParaRPr>
          </a:p>
          <a:p>
            <a:pPr>
              <a:spcBef>
                <a:spcPts val="750"/>
              </a:spcBef>
            </a:pPr>
            <a:endParaRPr lang="en-GB" sz="1800" kern="100" dirty="0">
              <a:effectLst/>
              <a:ea typeface="Aptos" panose="020B0004020202020204" pitchFamily="34" charset="0"/>
              <a:cs typeface="Arial" panose="020B0604020202020204" pitchFamily="34" charset="0"/>
            </a:endParaRPr>
          </a:p>
          <a:p>
            <a:pPr algn="l">
              <a:spcBef>
                <a:spcPts val="750"/>
              </a:spcBef>
            </a:pPr>
            <a:endParaRPr lang="en-GB" sz="1800" dirty="0"/>
          </a:p>
          <a:p>
            <a:pPr algn="l">
              <a:spcBef>
                <a:spcPts val="750"/>
              </a:spcBef>
            </a:pPr>
            <a:endParaRPr lang="en-GB" sz="1800" b="0" i="0" dirty="0">
              <a:solidFill>
                <a:srgbClr val="172B4D"/>
              </a:solidFill>
              <a:effectLst/>
            </a:endParaRPr>
          </a:p>
          <a:p>
            <a:endParaRPr lang="en-GB" dirty="0"/>
          </a:p>
        </p:txBody>
      </p:sp>
      <p:pic>
        <p:nvPicPr>
          <p:cNvPr id="6" name="Picture 5">
            <a:extLst>
              <a:ext uri="{FF2B5EF4-FFF2-40B4-BE49-F238E27FC236}">
                <a16:creationId xmlns:a16="http://schemas.microsoft.com/office/drawing/2014/main" id="{DCCDCD66-55EE-833C-9A7C-F31BE24AABE0}"/>
              </a:ext>
            </a:extLst>
          </p:cNvPr>
          <p:cNvPicPr>
            <a:picLocks noChangeAspect="1"/>
          </p:cNvPicPr>
          <p:nvPr/>
        </p:nvPicPr>
        <p:blipFill>
          <a:blip r:embed="rId2"/>
          <a:stretch>
            <a:fillRect/>
          </a:stretch>
        </p:blipFill>
        <p:spPr>
          <a:xfrm>
            <a:off x="7274331" y="1527163"/>
            <a:ext cx="4516087" cy="2495550"/>
          </a:xfrm>
          <a:prstGeom prst="rect">
            <a:avLst/>
          </a:prstGeom>
        </p:spPr>
      </p:pic>
      <p:pic>
        <p:nvPicPr>
          <p:cNvPr id="9" name="Picture 8">
            <a:extLst>
              <a:ext uri="{FF2B5EF4-FFF2-40B4-BE49-F238E27FC236}">
                <a16:creationId xmlns:a16="http://schemas.microsoft.com/office/drawing/2014/main" id="{1FCEB3B1-DEB8-6C72-62D0-14EBD214E74E}"/>
              </a:ext>
            </a:extLst>
          </p:cNvPr>
          <p:cNvPicPr>
            <a:picLocks noChangeAspect="1"/>
          </p:cNvPicPr>
          <p:nvPr/>
        </p:nvPicPr>
        <p:blipFill>
          <a:blip r:embed="rId3"/>
          <a:stretch>
            <a:fillRect/>
          </a:stretch>
        </p:blipFill>
        <p:spPr>
          <a:xfrm>
            <a:off x="7342243" y="4195969"/>
            <a:ext cx="4448175" cy="2269735"/>
          </a:xfrm>
          <a:prstGeom prst="rect">
            <a:avLst/>
          </a:prstGeom>
        </p:spPr>
      </p:pic>
      <p:sp>
        <p:nvSpPr>
          <p:cNvPr id="7" name="TextBox 6">
            <a:extLst>
              <a:ext uri="{FF2B5EF4-FFF2-40B4-BE49-F238E27FC236}">
                <a16:creationId xmlns:a16="http://schemas.microsoft.com/office/drawing/2014/main" id="{3B5EE263-685B-ED98-AEDA-1D111A6F1A65}"/>
              </a:ext>
            </a:extLst>
          </p:cNvPr>
          <p:cNvSpPr txBox="1"/>
          <p:nvPr/>
        </p:nvSpPr>
        <p:spPr>
          <a:xfrm>
            <a:off x="1138517" y="5596212"/>
            <a:ext cx="6203725" cy="1302921"/>
          </a:xfrm>
          <a:prstGeom prst="rect">
            <a:avLst/>
          </a:prstGeom>
          <a:noFill/>
        </p:spPr>
        <p:txBody>
          <a:bodyPr wrap="square">
            <a:spAutoFit/>
          </a:bodyPr>
          <a:lstStyle/>
          <a:p>
            <a:pPr>
              <a:spcBef>
                <a:spcPts val="750"/>
              </a:spcBef>
            </a:pPr>
            <a:r>
              <a:rPr lang="en-GB" b="1" dirty="0">
                <a:solidFill>
                  <a:schemeClr val="tx2"/>
                </a:solidFill>
              </a:rPr>
              <a:t>This demonstrates United Utilities’ commitment to uphold our Responsible Sourcing Principles internally through Circular Economy to reduce waste and support the local community.</a:t>
            </a:r>
            <a:endParaRPr lang="en-GB" dirty="0">
              <a:solidFill>
                <a:schemeClr val="tx2"/>
              </a:solidFill>
            </a:endParaRPr>
          </a:p>
          <a:p>
            <a:pPr algn="l">
              <a:spcBef>
                <a:spcPts val="750"/>
              </a:spcBef>
            </a:pPr>
            <a:endParaRPr lang="en-GB" b="0" i="0" dirty="0">
              <a:solidFill>
                <a:schemeClr val="tx2"/>
              </a:solidFill>
              <a:effectLst/>
            </a:endParaRPr>
          </a:p>
        </p:txBody>
      </p:sp>
    </p:spTree>
    <p:extLst>
      <p:ext uri="{BB962C8B-B14F-4D97-AF65-F5344CB8AC3E}">
        <p14:creationId xmlns:p14="http://schemas.microsoft.com/office/powerpoint/2010/main" val="6490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A5E0-8DB2-4D50-A338-0AD2A7178CDC}"/>
              </a:ext>
            </a:extLst>
          </p:cNvPr>
          <p:cNvSpPr>
            <a:spLocks noGrp="1"/>
          </p:cNvSpPr>
          <p:nvPr>
            <p:ph type="ctrTitle"/>
          </p:nvPr>
        </p:nvSpPr>
        <p:spPr>
          <a:xfrm>
            <a:off x="497941" y="1303211"/>
            <a:ext cx="5417141" cy="926229"/>
          </a:xfrm>
        </p:spPr>
        <p:txBody>
          <a:bodyPr>
            <a:normAutofit/>
          </a:bodyPr>
          <a:lstStyle/>
          <a:p>
            <a:r>
              <a:rPr lang="en-GB" sz="4800" dirty="0"/>
              <a:t>Case study 1</a:t>
            </a:r>
          </a:p>
        </p:txBody>
      </p:sp>
      <p:sp>
        <p:nvSpPr>
          <p:cNvPr id="4" name="Subtitle 3">
            <a:extLst>
              <a:ext uri="{FF2B5EF4-FFF2-40B4-BE49-F238E27FC236}">
                <a16:creationId xmlns:a16="http://schemas.microsoft.com/office/drawing/2014/main" id="{B940C264-AFE3-4827-A513-4704AE2B9FA7}"/>
              </a:ext>
            </a:extLst>
          </p:cNvPr>
          <p:cNvSpPr>
            <a:spLocks noGrp="1"/>
          </p:cNvSpPr>
          <p:nvPr>
            <p:ph type="subTitle" idx="1"/>
          </p:nvPr>
        </p:nvSpPr>
        <p:spPr>
          <a:xfrm>
            <a:off x="497941" y="2328052"/>
            <a:ext cx="11196118" cy="1655762"/>
          </a:xfrm>
        </p:spPr>
        <p:txBody>
          <a:bodyPr>
            <a:normAutofit/>
          </a:bodyPr>
          <a:lstStyle/>
          <a:p>
            <a:r>
              <a:rPr lang="en-GB" dirty="0"/>
              <a:t>Rainwater storage for Lancashire Farms supplying Food Banks</a:t>
            </a:r>
          </a:p>
          <a:p>
            <a:endParaRPr lang="en-GB" dirty="0"/>
          </a:p>
        </p:txBody>
      </p:sp>
      <p:pic>
        <p:nvPicPr>
          <p:cNvPr id="12" name="Picture 11">
            <a:extLst>
              <a:ext uri="{FF2B5EF4-FFF2-40B4-BE49-F238E27FC236}">
                <a16:creationId xmlns:a16="http://schemas.microsoft.com/office/drawing/2014/main" id="{AC32741C-3DAC-EED0-FE5E-E2630EC80299}"/>
              </a:ext>
            </a:extLst>
          </p:cNvPr>
          <p:cNvPicPr>
            <a:picLocks noChangeAspect="1"/>
          </p:cNvPicPr>
          <p:nvPr/>
        </p:nvPicPr>
        <p:blipFill>
          <a:blip r:embed="rId2"/>
          <a:stretch>
            <a:fillRect/>
          </a:stretch>
        </p:blipFill>
        <p:spPr>
          <a:xfrm>
            <a:off x="9855223" y="5901044"/>
            <a:ext cx="2222386" cy="872252"/>
          </a:xfrm>
          <a:prstGeom prst="rect">
            <a:avLst/>
          </a:prstGeom>
        </p:spPr>
      </p:pic>
      <p:pic>
        <p:nvPicPr>
          <p:cNvPr id="13" name="Picture 12">
            <a:extLst>
              <a:ext uri="{FF2B5EF4-FFF2-40B4-BE49-F238E27FC236}">
                <a16:creationId xmlns:a16="http://schemas.microsoft.com/office/drawing/2014/main" id="{04D2EDD4-0AAB-3306-FB09-6246BDA7B650}"/>
              </a:ext>
            </a:extLst>
          </p:cNvPr>
          <p:cNvPicPr>
            <a:picLocks noChangeAspect="1"/>
          </p:cNvPicPr>
          <p:nvPr/>
        </p:nvPicPr>
        <p:blipFill>
          <a:blip r:embed="rId3"/>
          <a:stretch>
            <a:fillRect/>
          </a:stretch>
        </p:blipFill>
        <p:spPr>
          <a:xfrm>
            <a:off x="8407606" y="6025508"/>
            <a:ext cx="1342978" cy="623323"/>
          </a:xfrm>
          <a:prstGeom prst="rect">
            <a:avLst/>
          </a:prstGeom>
        </p:spPr>
      </p:pic>
    </p:spTree>
    <p:extLst>
      <p:ext uri="{BB962C8B-B14F-4D97-AF65-F5344CB8AC3E}">
        <p14:creationId xmlns:p14="http://schemas.microsoft.com/office/powerpoint/2010/main" val="141038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CAA2-F826-4F8E-8261-0FE4203F6897}"/>
              </a:ext>
            </a:extLst>
          </p:cNvPr>
          <p:cNvSpPr>
            <a:spLocks noGrp="1"/>
          </p:cNvSpPr>
          <p:nvPr>
            <p:ph type="ctrTitle"/>
          </p:nvPr>
        </p:nvSpPr>
        <p:spPr>
          <a:xfrm>
            <a:off x="548400" y="1304378"/>
            <a:ext cx="3545867" cy="450042"/>
          </a:xfrm>
        </p:spPr>
        <p:txBody>
          <a:bodyPr>
            <a:normAutofit fontScale="90000"/>
          </a:bodyPr>
          <a:lstStyle/>
          <a:p>
            <a:r>
              <a:rPr lang="en-GB" dirty="0"/>
              <a:t>Overview</a:t>
            </a:r>
          </a:p>
        </p:txBody>
      </p:sp>
      <p:sp>
        <p:nvSpPr>
          <p:cNvPr id="3" name="Subtitle 2">
            <a:extLst>
              <a:ext uri="{FF2B5EF4-FFF2-40B4-BE49-F238E27FC236}">
                <a16:creationId xmlns:a16="http://schemas.microsoft.com/office/drawing/2014/main" id="{5AD8A134-DC07-4CAB-B913-879E4315701B}"/>
              </a:ext>
            </a:extLst>
          </p:cNvPr>
          <p:cNvSpPr>
            <a:spLocks noGrp="1"/>
          </p:cNvSpPr>
          <p:nvPr>
            <p:ph type="subTitle" idx="1"/>
          </p:nvPr>
        </p:nvSpPr>
        <p:spPr>
          <a:xfrm>
            <a:off x="1031177" y="712778"/>
            <a:ext cx="2222386" cy="722483"/>
          </a:xfrm>
        </p:spPr>
        <p:txBody>
          <a:bodyPr/>
          <a:lstStyle/>
          <a:p>
            <a:r>
              <a:rPr lang="en-GB" dirty="0"/>
              <a:t>Rainwater Storage</a:t>
            </a:r>
          </a:p>
        </p:txBody>
      </p:sp>
      <p:sp>
        <p:nvSpPr>
          <p:cNvPr id="4" name="Text Placeholder 3">
            <a:extLst>
              <a:ext uri="{FF2B5EF4-FFF2-40B4-BE49-F238E27FC236}">
                <a16:creationId xmlns:a16="http://schemas.microsoft.com/office/drawing/2014/main" id="{772B892D-37BF-48EC-9384-F5F1C38D9BE5}"/>
              </a:ext>
            </a:extLst>
          </p:cNvPr>
          <p:cNvSpPr>
            <a:spLocks noGrp="1"/>
          </p:cNvSpPr>
          <p:nvPr>
            <p:ph type="body" sz="quarter" idx="10"/>
          </p:nvPr>
        </p:nvSpPr>
        <p:spPr>
          <a:xfrm>
            <a:off x="1412340" y="1908174"/>
            <a:ext cx="7134131" cy="3921126"/>
          </a:xfrm>
        </p:spPr>
        <p:txBody>
          <a:bodyPr/>
          <a:lstStyle/>
          <a:p>
            <a:r>
              <a:rPr lang="en-GB" sz="1800" dirty="0">
                <a:effectLst/>
                <a:ea typeface="Aptos" panose="020B0004020202020204" pitchFamily="34" charset="0"/>
                <a:cs typeface="Arial" panose="020B0604020202020204" pitchFamily="34" charset="0"/>
              </a:rPr>
              <a:t>This project is important to United Utilities</a:t>
            </a:r>
            <a:r>
              <a:rPr lang="en-GB" sz="1800" dirty="0">
                <a:ea typeface="Aptos" panose="020B0004020202020204" pitchFamily="34" charset="0"/>
                <a:cs typeface="Arial" panose="020B0604020202020204" pitchFamily="34" charset="0"/>
              </a:rPr>
              <a:t> as it is part of the ongoing process to reduce rainwater inundating our sewer networks in an area that has been severely affected in recent years. The farm specifically was selected due to their donations to foodbanks in the local community.</a:t>
            </a:r>
          </a:p>
          <a:p>
            <a:r>
              <a:rPr lang="en-GB" sz="1800" dirty="0">
                <a:effectLst/>
                <a:ea typeface="Aptos" panose="020B0004020202020204" pitchFamily="34" charset="0"/>
                <a:cs typeface="Arial" panose="020B0604020202020204" pitchFamily="34" charset="0"/>
              </a:rPr>
              <a:t>Thousands of litres of rainwater storage have been installed at </a:t>
            </a:r>
            <a:r>
              <a:rPr lang="en-GB" sz="1800" b="1" dirty="0">
                <a:effectLst/>
                <a:ea typeface="Aptos" panose="020B0004020202020204" pitchFamily="34" charset="0"/>
                <a:cs typeface="Arial" panose="020B0604020202020204" pitchFamily="34" charset="0"/>
              </a:rPr>
              <a:t>Blackburns Farm in Wrea Green, Lancashire</a:t>
            </a:r>
            <a:r>
              <a:rPr lang="en-GB" sz="1800" dirty="0">
                <a:effectLst/>
                <a:ea typeface="Aptos" panose="020B0004020202020204" pitchFamily="34" charset="0"/>
                <a:cs typeface="Arial" panose="020B0604020202020204" pitchFamily="34" charset="0"/>
              </a:rPr>
              <a:t>, </a:t>
            </a:r>
            <a:r>
              <a:rPr lang="en-GB" sz="1800" dirty="0">
                <a:ea typeface="Aptos" panose="020B0004020202020204" pitchFamily="34" charset="0"/>
                <a:cs typeface="Arial" panose="020B0604020202020204" pitchFamily="34" charset="0"/>
              </a:rPr>
              <a:t>through our contacts at </a:t>
            </a:r>
            <a:r>
              <a:rPr lang="en-GB" sz="1800" b="1" dirty="0">
                <a:effectLst/>
                <a:ea typeface="Aptos" panose="020B0004020202020204" pitchFamily="34" charset="0"/>
                <a:cs typeface="Arial" panose="020B0604020202020204" pitchFamily="34" charset="0"/>
              </a:rPr>
              <a:t>Lancashire County </a:t>
            </a:r>
            <a:r>
              <a:rPr lang="en-GB" sz="1800" b="1" dirty="0">
                <a:ea typeface="Aptos" panose="020B0004020202020204" pitchFamily="34" charset="0"/>
                <a:cs typeface="Arial" panose="020B0604020202020204" pitchFamily="34" charset="0"/>
              </a:rPr>
              <a:t>C</a:t>
            </a:r>
            <a:r>
              <a:rPr lang="en-GB" sz="1800" b="1" dirty="0">
                <a:effectLst/>
                <a:ea typeface="Aptos" panose="020B0004020202020204" pitchFamily="34" charset="0"/>
                <a:cs typeface="Arial" panose="020B0604020202020204" pitchFamily="34" charset="0"/>
              </a:rPr>
              <a:t>ouncil. </a:t>
            </a:r>
            <a:r>
              <a:rPr lang="en-GB" sz="1800" dirty="0">
                <a:effectLst/>
                <a:ea typeface="Aptos" panose="020B0004020202020204" pitchFamily="34" charset="0"/>
                <a:cs typeface="Arial" panose="020B0604020202020204" pitchFamily="34" charset="0"/>
              </a:rPr>
              <a:t>This was a follow-up to a smart water butt trial funded by United Utilities that began in the village in 2023. </a:t>
            </a:r>
          </a:p>
          <a:p>
            <a:r>
              <a:rPr lang="en-GB" sz="1800" i="0" dirty="0">
                <a:effectLst/>
              </a:rPr>
              <a:t>Three </a:t>
            </a:r>
            <a:r>
              <a:rPr lang="en-GB" sz="1800" b="1" i="0" dirty="0">
                <a:effectLst/>
              </a:rPr>
              <a:t>5,000 litre smart water tanks </a:t>
            </a:r>
            <a:r>
              <a:rPr lang="en-GB" sz="1800" i="0" dirty="0">
                <a:effectLst/>
              </a:rPr>
              <a:t>are now set to collect rainwater from large roof surfaces around the farm and will help irrigate fruit and vegetables grown on-site that will then be passed on to local food banks.</a:t>
            </a:r>
            <a:endParaRPr lang="en-GB" sz="1800" dirty="0"/>
          </a:p>
          <a:p>
            <a:pPr algn="l">
              <a:spcBef>
                <a:spcPts val="750"/>
              </a:spcBef>
              <a:buNone/>
            </a:pPr>
            <a:r>
              <a:rPr lang="en-GB" sz="1800" i="0" dirty="0">
                <a:effectLst/>
              </a:rPr>
              <a:t>These huge water tanks store rainwater supporting these reductions and water captured in the farm's tanks will be released into the polytunnel ahead of downpours. </a:t>
            </a:r>
          </a:p>
          <a:p>
            <a:pPr algn="l">
              <a:spcBef>
                <a:spcPts val="750"/>
              </a:spcBef>
            </a:pPr>
            <a:r>
              <a:rPr lang="en-GB" sz="1800" i="0" dirty="0">
                <a:effectLst/>
              </a:rPr>
              <a:t>As of May 2025, the tanks have captured around 63,000 Litres of rainwater with more than 61,000 Litres being reused.</a:t>
            </a:r>
          </a:p>
          <a:p>
            <a:pPr algn="l">
              <a:spcBef>
                <a:spcPts val="750"/>
              </a:spcBef>
            </a:pPr>
            <a:endParaRPr lang="en-GB" sz="1800" i="0" dirty="0">
              <a:effectLst/>
            </a:endParaRPr>
          </a:p>
          <a:p>
            <a:pPr algn="l">
              <a:spcBef>
                <a:spcPts val="750"/>
              </a:spcBef>
            </a:pPr>
            <a:endParaRPr lang="en-GB" b="0" i="0" dirty="0">
              <a:solidFill>
                <a:srgbClr val="172B4D"/>
              </a:solidFill>
              <a:effectLst/>
            </a:endParaRPr>
          </a:p>
          <a:p>
            <a:endParaRPr lang="en-GB" dirty="0"/>
          </a:p>
        </p:txBody>
      </p:sp>
      <p:pic>
        <p:nvPicPr>
          <p:cNvPr id="6" name="Picture 5">
            <a:extLst>
              <a:ext uri="{FF2B5EF4-FFF2-40B4-BE49-F238E27FC236}">
                <a16:creationId xmlns:a16="http://schemas.microsoft.com/office/drawing/2014/main" id="{C4268952-169D-C77C-4CAA-015F0F626A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5648" y="1529399"/>
            <a:ext cx="2900548" cy="2202940"/>
          </a:xfrm>
          <a:prstGeom prst="rect">
            <a:avLst/>
          </a:prstGeom>
          <a:noFill/>
          <a:ln>
            <a:noFill/>
          </a:ln>
        </p:spPr>
      </p:pic>
      <p:pic>
        <p:nvPicPr>
          <p:cNvPr id="7" name="Picture 6">
            <a:extLst>
              <a:ext uri="{FF2B5EF4-FFF2-40B4-BE49-F238E27FC236}">
                <a16:creationId xmlns:a16="http://schemas.microsoft.com/office/drawing/2014/main" id="{033514E7-06F4-405F-3C7F-E098E19851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5648" y="3874138"/>
            <a:ext cx="2900548" cy="2866977"/>
          </a:xfrm>
          <a:prstGeom prst="rect">
            <a:avLst/>
          </a:prstGeom>
          <a:noFill/>
        </p:spPr>
      </p:pic>
      <p:pic>
        <p:nvPicPr>
          <p:cNvPr id="8" name="Picture 7">
            <a:extLst>
              <a:ext uri="{FF2B5EF4-FFF2-40B4-BE49-F238E27FC236}">
                <a16:creationId xmlns:a16="http://schemas.microsoft.com/office/drawing/2014/main" id="{67F01E31-CAAE-8366-4020-BBC8D39D78BF}"/>
              </a:ext>
            </a:extLst>
          </p:cNvPr>
          <p:cNvPicPr>
            <a:picLocks noChangeAspect="1"/>
          </p:cNvPicPr>
          <p:nvPr/>
        </p:nvPicPr>
        <p:blipFill>
          <a:blip r:embed="rId4"/>
          <a:stretch>
            <a:fillRect/>
          </a:stretch>
        </p:blipFill>
        <p:spPr>
          <a:xfrm>
            <a:off x="7797820" y="409028"/>
            <a:ext cx="2281238" cy="895350"/>
          </a:xfrm>
          <a:prstGeom prst="rect">
            <a:avLst/>
          </a:prstGeom>
        </p:spPr>
      </p:pic>
      <p:pic>
        <p:nvPicPr>
          <p:cNvPr id="10" name="Picture 9">
            <a:extLst>
              <a:ext uri="{FF2B5EF4-FFF2-40B4-BE49-F238E27FC236}">
                <a16:creationId xmlns:a16="http://schemas.microsoft.com/office/drawing/2014/main" id="{FDE64C4B-379F-79F6-C269-7038C6AA3385}"/>
              </a:ext>
            </a:extLst>
          </p:cNvPr>
          <p:cNvPicPr>
            <a:picLocks noChangeAspect="1"/>
          </p:cNvPicPr>
          <p:nvPr/>
        </p:nvPicPr>
        <p:blipFill>
          <a:blip r:embed="rId5"/>
          <a:stretch>
            <a:fillRect/>
          </a:stretch>
        </p:blipFill>
        <p:spPr>
          <a:xfrm>
            <a:off x="6364260" y="551980"/>
            <a:ext cx="1313079" cy="609446"/>
          </a:xfrm>
          <a:prstGeom prst="rect">
            <a:avLst/>
          </a:prstGeom>
        </p:spPr>
      </p:pic>
    </p:spTree>
    <p:extLst>
      <p:ext uri="{BB962C8B-B14F-4D97-AF65-F5344CB8AC3E}">
        <p14:creationId xmlns:p14="http://schemas.microsoft.com/office/powerpoint/2010/main" val="43201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112BF-C71C-B47A-9FBC-2623B3141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D1C48-D06D-2142-6B9E-BF8DC3AF52F2}"/>
              </a:ext>
            </a:extLst>
          </p:cNvPr>
          <p:cNvSpPr>
            <a:spLocks noGrp="1"/>
          </p:cNvSpPr>
          <p:nvPr>
            <p:ph type="ctrTitle"/>
          </p:nvPr>
        </p:nvSpPr>
        <p:spPr>
          <a:xfrm>
            <a:off x="762036" y="1137563"/>
            <a:ext cx="3545867" cy="450042"/>
          </a:xfrm>
        </p:spPr>
        <p:txBody>
          <a:bodyPr>
            <a:normAutofit fontScale="90000"/>
          </a:bodyPr>
          <a:lstStyle/>
          <a:p>
            <a:r>
              <a:rPr lang="en-GB" dirty="0"/>
              <a:t>Outcome</a:t>
            </a:r>
          </a:p>
        </p:txBody>
      </p:sp>
      <p:sp>
        <p:nvSpPr>
          <p:cNvPr id="3" name="Subtitle 2">
            <a:extLst>
              <a:ext uri="{FF2B5EF4-FFF2-40B4-BE49-F238E27FC236}">
                <a16:creationId xmlns:a16="http://schemas.microsoft.com/office/drawing/2014/main" id="{F811BCFA-9A92-84A2-6CA7-058F8A0AA704}"/>
              </a:ext>
            </a:extLst>
          </p:cNvPr>
          <p:cNvSpPr>
            <a:spLocks noGrp="1"/>
          </p:cNvSpPr>
          <p:nvPr>
            <p:ph type="subTitle" idx="1"/>
          </p:nvPr>
        </p:nvSpPr>
        <p:spPr>
          <a:xfrm>
            <a:off x="1031177" y="712778"/>
            <a:ext cx="2222386" cy="722483"/>
          </a:xfrm>
        </p:spPr>
        <p:txBody>
          <a:bodyPr/>
          <a:lstStyle/>
          <a:p>
            <a:r>
              <a:rPr lang="en-GB" dirty="0"/>
              <a:t>Rainwater Storage</a:t>
            </a:r>
          </a:p>
        </p:txBody>
      </p:sp>
      <p:sp>
        <p:nvSpPr>
          <p:cNvPr id="4" name="Text Placeholder 3">
            <a:extLst>
              <a:ext uri="{FF2B5EF4-FFF2-40B4-BE49-F238E27FC236}">
                <a16:creationId xmlns:a16="http://schemas.microsoft.com/office/drawing/2014/main" id="{834B74DA-1E7A-F179-9831-887241FAB79A}"/>
              </a:ext>
            </a:extLst>
          </p:cNvPr>
          <p:cNvSpPr>
            <a:spLocks noGrp="1"/>
          </p:cNvSpPr>
          <p:nvPr>
            <p:ph type="body" sz="quarter" idx="10"/>
          </p:nvPr>
        </p:nvSpPr>
        <p:spPr>
          <a:xfrm>
            <a:off x="1502875" y="1652545"/>
            <a:ext cx="9995026" cy="5034005"/>
          </a:xfrm>
        </p:spPr>
        <p:txBody>
          <a:bodyPr/>
          <a:lstStyle/>
          <a:p>
            <a:pPr algn="l">
              <a:spcBef>
                <a:spcPts val="750"/>
              </a:spcBef>
              <a:buNone/>
            </a:pPr>
            <a:r>
              <a:rPr lang="en-GB" sz="2000" b="1" i="0" dirty="0">
                <a:effectLst/>
              </a:rPr>
              <a:t>Charity giving</a:t>
            </a:r>
          </a:p>
          <a:p>
            <a:pPr algn="l">
              <a:spcBef>
                <a:spcPts val="750"/>
              </a:spcBef>
              <a:buNone/>
            </a:pPr>
            <a:r>
              <a:rPr lang="en-GB" sz="1800" dirty="0">
                <a:solidFill>
                  <a:srgbClr val="000000"/>
                </a:solidFill>
              </a:rPr>
              <a:t>Prior to the installation, the farm was able to provide support to foodbanks for 26 weeks a year, providing fresh produce throughout the growing season</a:t>
            </a:r>
            <a:r>
              <a:rPr lang="en-GB" sz="1800" b="0" i="0" dirty="0">
                <a:solidFill>
                  <a:srgbClr val="000000"/>
                </a:solidFill>
                <a:effectLst/>
              </a:rPr>
              <a:t>. </a:t>
            </a:r>
            <a:endParaRPr lang="en-GB" sz="1800" dirty="0">
              <a:solidFill>
                <a:srgbClr val="000000"/>
              </a:solidFill>
            </a:endParaRPr>
          </a:p>
          <a:p>
            <a:pPr algn="l">
              <a:spcBef>
                <a:spcPts val="750"/>
              </a:spcBef>
              <a:buNone/>
            </a:pPr>
            <a:r>
              <a:rPr lang="en-GB" sz="1800" b="0" i="0" dirty="0">
                <a:solidFill>
                  <a:srgbClr val="000000"/>
                </a:solidFill>
                <a:effectLst/>
              </a:rPr>
              <a:t>With the new system, Blackburns farm will now be able to expand their efforts by also growing vegetables during the colder months, so they can supply the food banks all year round.</a:t>
            </a:r>
            <a:endParaRPr lang="en-GB" sz="1800" b="0" i="0" dirty="0">
              <a:solidFill>
                <a:srgbClr val="172B4D"/>
              </a:solidFill>
              <a:effectLst/>
            </a:endParaRPr>
          </a:p>
          <a:p>
            <a:pPr algn="l">
              <a:spcBef>
                <a:spcPts val="750"/>
              </a:spcBef>
            </a:pPr>
            <a:r>
              <a:rPr lang="en-GB" sz="2000" b="1" dirty="0"/>
              <a:t>Community Impact</a:t>
            </a:r>
          </a:p>
          <a:p>
            <a:pPr algn="l">
              <a:spcBef>
                <a:spcPts val="750"/>
              </a:spcBef>
            </a:pPr>
            <a:r>
              <a:rPr lang="en-GB" sz="1800" b="0" i="0" dirty="0">
                <a:solidFill>
                  <a:srgbClr val="000000"/>
                </a:solidFill>
                <a:effectLst/>
              </a:rPr>
              <a:t>This expansion will open up more opportunities for volunteers and educational groups to get involved, making an even bigger impact on both the farm and our community.</a:t>
            </a:r>
          </a:p>
          <a:p>
            <a:pPr algn="l">
              <a:spcBef>
                <a:spcPts val="750"/>
              </a:spcBef>
            </a:pPr>
            <a:r>
              <a:rPr lang="en-GB" sz="2000" b="1" dirty="0"/>
              <a:t>Positive Environmental Impact</a:t>
            </a:r>
          </a:p>
          <a:p>
            <a:pPr algn="l">
              <a:spcBef>
                <a:spcPts val="750"/>
              </a:spcBef>
            </a:pPr>
            <a:r>
              <a:rPr lang="en-GB" sz="1800" dirty="0">
                <a:solidFill>
                  <a:schemeClr val="tx1"/>
                </a:solidFill>
              </a:rPr>
              <a:t>The tanks have resulted in a reduction of sewerage inundation within the area of the farm as the water is now captured by the rainwater tanks.</a:t>
            </a:r>
            <a:br>
              <a:rPr lang="en-GB" sz="1800" dirty="0">
                <a:solidFill>
                  <a:schemeClr val="tx1"/>
                </a:solidFill>
              </a:rPr>
            </a:br>
            <a:endParaRPr lang="en-GB" sz="1800" dirty="0">
              <a:solidFill>
                <a:schemeClr val="tx1"/>
              </a:solidFill>
            </a:endParaRPr>
          </a:p>
          <a:p>
            <a:pPr>
              <a:spcBef>
                <a:spcPts val="750"/>
              </a:spcBef>
            </a:pPr>
            <a:r>
              <a:rPr lang="en-GB" sz="1800" b="1" dirty="0"/>
              <a:t>This piece of work demonstrates our Water Consumption Responsible Sourcing Principle and showcases how by collaborating with our supply chain we can have a positive impact on our environment if we start to think about what we are using and how.</a:t>
            </a:r>
          </a:p>
          <a:p>
            <a:endParaRPr lang="en-GB" dirty="0"/>
          </a:p>
        </p:txBody>
      </p:sp>
      <p:pic>
        <p:nvPicPr>
          <p:cNvPr id="6" name="Picture 5">
            <a:extLst>
              <a:ext uri="{FF2B5EF4-FFF2-40B4-BE49-F238E27FC236}">
                <a16:creationId xmlns:a16="http://schemas.microsoft.com/office/drawing/2014/main" id="{F192EAA4-B3BC-9BEF-CD83-62C596C3F240}"/>
              </a:ext>
            </a:extLst>
          </p:cNvPr>
          <p:cNvPicPr>
            <a:picLocks noChangeAspect="1"/>
          </p:cNvPicPr>
          <p:nvPr/>
        </p:nvPicPr>
        <p:blipFill>
          <a:blip r:embed="rId2"/>
          <a:stretch>
            <a:fillRect/>
          </a:stretch>
        </p:blipFill>
        <p:spPr>
          <a:xfrm>
            <a:off x="7827246" y="441804"/>
            <a:ext cx="2222386" cy="872252"/>
          </a:xfrm>
          <a:prstGeom prst="rect">
            <a:avLst/>
          </a:prstGeom>
        </p:spPr>
      </p:pic>
      <p:pic>
        <p:nvPicPr>
          <p:cNvPr id="8" name="Picture 7">
            <a:extLst>
              <a:ext uri="{FF2B5EF4-FFF2-40B4-BE49-F238E27FC236}">
                <a16:creationId xmlns:a16="http://schemas.microsoft.com/office/drawing/2014/main" id="{8A7FA8DE-4FC8-57EC-2A48-7E3FC4A27521}"/>
              </a:ext>
            </a:extLst>
          </p:cNvPr>
          <p:cNvPicPr>
            <a:picLocks noChangeAspect="1"/>
          </p:cNvPicPr>
          <p:nvPr/>
        </p:nvPicPr>
        <p:blipFill>
          <a:blip r:embed="rId3"/>
          <a:stretch>
            <a:fillRect/>
          </a:stretch>
        </p:blipFill>
        <p:spPr>
          <a:xfrm>
            <a:off x="6379629" y="566268"/>
            <a:ext cx="1342978" cy="623323"/>
          </a:xfrm>
          <a:prstGeom prst="rect">
            <a:avLst/>
          </a:prstGeom>
        </p:spPr>
      </p:pic>
    </p:spTree>
    <p:extLst>
      <p:ext uri="{BB962C8B-B14F-4D97-AF65-F5344CB8AC3E}">
        <p14:creationId xmlns:p14="http://schemas.microsoft.com/office/powerpoint/2010/main" val="188231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1D278-0E45-57AA-BFC2-CDCAA4EAC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1B2B3-406C-5A75-B70F-DD899253E51F}"/>
              </a:ext>
            </a:extLst>
          </p:cNvPr>
          <p:cNvSpPr>
            <a:spLocks noGrp="1"/>
          </p:cNvSpPr>
          <p:nvPr>
            <p:ph type="ctrTitle"/>
          </p:nvPr>
        </p:nvSpPr>
        <p:spPr/>
        <p:txBody>
          <a:bodyPr/>
          <a:lstStyle/>
          <a:p>
            <a:r>
              <a:rPr lang="en-GB" dirty="0"/>
              <a:t>Case Study 2</a:t>
            </a:r>
          </a:p>
        </p:txBody>
      </p:sp>
      <p:sp>
        <p:nvSpPr>
          <p:cNvPr id="3" name="Subtitle 2">
            <a:extLst>
              <a:ext uri="{FF2B5EF4-FFF2-40B4-BE49-F238E27FC236}">
                <a16:creationId xmlns:a16="http://schemas.microsoft.com/office/drawing/2014/main" id="{C4A7CDE8-BF6C-0680-B962-9197A74D30C9}"/>
              </a:ext>
            </a:extLst>
          </p:cNvPr>
          <p:cNvSpPr>
            <a:spLocks noGrp="1"/>
          </p:cNvSpPr>
          <p:nvPr>
            <p:ph type="subTitle" idx="1"/>
          </p:nvPr>
        </p:nvSpPr>
        <p:spPr>
          <a:xfrm>
            <a:off x="711627" y="2621439"/>
            <a:ext cx="11889948" cy="1655762"/>
          </a:xfrm>
        </p:spPr>
        <p:txBody>
          <a:bodyPr>
            <a:normAutofit/>
          </a:bodyPr>
          <a:lstStyle/>
          <a:p>
            <a:r>
              <a:rPr lang="en-GB" dirty="0"/>
              <a:t>Visibility of Labour Agency operations</a:t>
            </a:r>
          </a:p>
        </p:txBody>
      </p:sp>
      <p:pic>
        <p:nvPicPr>
          <p:cNvPr id="5" name="Picture 2" descr="Reed (company) - Wikipedia">
            <a:extLst>
              <a:ext uri="{FF2B5EF4-FFF2-40B4-BE49-F238E27FC236}">
                <a16:creationId xmlns:a16="http://schemas.microsoft.com/office/drawing/2014/main" id="{FD421139-814C-34A5-9F2F-4101CF6F6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674" y="6119104"/>
            <a:ext cx="1145504" cy="572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FB19AC-53A1-1206-DC4C-92B9B917923C}"/>
              </a:ext>
            </a:extLst>
          </p:cNvPr>
          <p:cNvPicPr>
            <a:picLocks noChangeAspect="1"/>
          </p:cNvPicPr>
          <p:nvPr/>
        </p:nvPicPr>
        <p:blipFill>
          <a:blip r:embed="rId3"/>
          <a:stretch>
            <a:fillRect/>
          </a:stretch>
        </p:blipFill>
        <p:spPr>
          <a:xfrm>
            <a:off x="8241655" y="6206321"/>
            <a:ext cx="2381250" cy="398318"/>
          </a:xfrm>
          <a:prstGeom prst="rect">
            <a:avLst/>
          </a:prstGeom>
        </p:spPr>
      </p:pic>
    </p:spTree>
    <p:extLst>
      <p:ext uri="{BB962C8B-B14F-4D97-AF65-F5344CB8AC3E}">
        <p14:creationId xmlns:p14="http://schemas.microsoft.com/office/powerpoint/2010/main" val="139841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A60C-0907-1A98-F2BA-3AC4EFFEC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E8C51-79AD-D365-768D-BED2226B2DFC}"/>
              </a:ext>
            </a:extLst>
          </p:cNvPr>
          <p:cNvSpPr>
            <a:spLocks noGrp="1"/>
          </p:cNvSpPr>
          <p:nvPr>
            <p:ph type="ctrTitle"/>
          </p:nvPr>
        </p:nvSpPr>
        <p:spPr>
          <a:xfrm>
            <a:off x="640486" y="1310476"/>
            <a:ext cx="3545867" cy="450042"/>
          </a:xfrm>
        </p:spPr>
        <p:txBody>
          <a:bodyPr>
            <a:normAutofit fontScale="90000"/>
          </a:bodyPr>
          <a:lstStyle/>
          <a:p>
            <a:r>
              <a:rPr lang="en-GB" dirty="0"/>
              <a:t>Overview</a:t>
            </a:r>
          </a:p>
        </p:txBody>
      </p:sp>
      <p:sp>
        <p:nvSpPr>
          <p:cNvPr id="3" name="Subtitle 2">
            <a:extLst>
              <a:ext uri="{FF2B5EF4-FFF2-40B4-BE49-F238E27FC236}">
                <a16:creationId xmlns:a16="http://schemas.microsoft.com/office/drawing/2014/main" id="{DA544732-D92E-A151-D36F-21443EDAE50A}"/>
              </a:ext>
            </a:extLst>
          </p:cNvPr>
          <p:cNvSpPr>
            <a:spLocks noGrp="1"/>
          </p:cNvSpPr>
          <p:nvPr>
            <p:ph type="subTitle" idx="1"/>
          </p:nvPr>
        </p:nvSpPr>
        <p:spPr>
          <a:xfrm>
            <a:off x="1031177" y="712778"/>
            <a:ext cx="3042882" cy="722483"/>
          </a:xfrm>
        </p:spPr>
        <p:txBody>
          <a:bodyPr/>
          <a:lstStyle/>
          <a:p>
            <a:r>
              <a:rPr lang="en-GB" dirty="0"/>
              <a:t>Labour Agency Operations</a:t>
            </a:r>
          </a:p>
        </p:txBody>
      </p:sp>
      <p:sp>
        <p:nvSpPr>
          <p:cNvPr id="4" name="Text Placeholder 3">
            <a:extLst>
              <a:ext uri="{FF2B5EF4-FFF2-40B4-BE49-F238E27FC236}">
                <a16:creationId xmlns:a16="http://schemas.microsoft.com/office/drawing/2014/main" id="{A187D4FB-1C64-7238-9144-C91BAB923AF5}"/>
              </a:ext>
            </a:extLst>
          </p:cNvPr>
          <p:cNvSpPr>
            <a:spLocks noGrp="1"/>
          </p:cNvSpPr>
          <p:nvPr>
            <p:ph type="body" sz="quarter" idx="10"/>
          </p:nvPr>
        </p:nvSpPr>
        <p:spPr>
          <a:xfrm>
            <a:off x="2293144" y="1635733"/>
            <a:ext cx="5904558" cy="4193212"/>
          </a:xfrm>
        </p:spPr>
        <p:txBody>
          <a:bodyPr/>
          <a:lstStyle/>
          <a:p>
            <a:pPr algn="l">
              <a:spcBef>
                <a:spcPts val="750"/>
              </a:spcBef>
            </a:pPr>
            <a:endParaRPr lang="en-GB" b="0" i="0" dirty="0">
              <a:solidFill>
                <a:srgbClr val="172B4D"/>
              </a:solidFill>
              <a:effectLst/>
            </a:endParaRPr>
          </a:p>
          <a:p>
            <a:endParaRPr lang="en-GB" dirty="0"/>
          </a:p>
        </p:txBody>
      </p:sp>
      <p:sp>
        <p:nvSpPr>
          <p:cNvPr id="8" name="TextBox 7">
            <a:extLst>
              <a:ext uri="{FF2B5EF4-FFF2-40B4-BE49-F238E27FC236}">
                <a16:creationId xmlns:a16="http://schemas.microsoft.com/office/drawing/2014/main" id="{5F819AED-E12F-0888-43D0-807A0C303969}"/>
              </a:ext>
            </a:extLst>
          </p:cNvPr>
          <p:cNvSpPr txBox="1"/>
          <p:nvPr/>
        </p:nvSpPr>
        <p:spPr>
          <a:xfrm>
            <a:off x="777073" y="1874961"/>
            <a:ext cx="11235350" cy="4231928"/>
          </a:xfrm>
          <a:prstGeom prst="rect">
            <a:avLst/>
          </a:prstGeom>
          <a:noFill/>
        </p:spPr>
        <p:txBody>
          <a:bodyPr wrap="square">
            <a:spAutoFit/>
          </a:bodyPr>
          <a:lstStyle/>
          <a:p>
            <a:pPr>
              <a:spcAft>
                <a:spcPts val="800"/>
              </a:spcAft>
              <a:buNone/>
            </a:pPr>
            <a:r>
              <a:rPr lang="en-GB" sz="1600" dirty="0">
                <a:solidFill>
                  <a:schemeClr val="tx2"/>
                </a:solidFill>
                <a:cs typeface="Arial" panose="020B0604020202020204" pitchFamily="34" charset="0"/>
              </a:rPr>
              <a:t>United Utilities have been a member of Slave-Free Alliance (SFA) since June 2022. </a:t>
            </a:r>
          </a:p>
          <a:p>
            <a:pPr>
              <a:spcAft>
                <a:spcPts val="800"/>
              </a:spcAft>
              <a:buNone/>
            </a:pPr>
            <a:r>
              <a:rPr lang="en-GB" sz="1600" dirty="0">
                <a:solidFill>
                  <a:schemeClr val="tx2"/>
                </a:solidFill>
                <a:cs typeface="Arial" panose="020B0604020202020204" pitchFamily="34" charset="0"/>
              </a:rPr>
              <a:t>In February 2023, SFA delivered a gap analysis identifying that United Utilities lacked visibility of its labour agencies’ operations, relying too heavily on the expectation that they conducted their own due diligence.</a:t>
            </a:r>
            <a:endParaRPr lang="en-GB" sz="1100" dirty="0">
              <a:solidFill>
                <a:schemeClr val="tx2"/>
              </a:solidFill>
              <a:cs typeface="Arial" panose="020B0604020202020204" pitchFamily="34" charset="0"/>
            </a:endParaRPr>
          </a:p>
          <a:p>
            <a:r>
              <a:rPr lang="en-GB" sz="1600" dirty="0">
                <a:solidFill>
                  <a:schemeClr val="tx2"/>
                </a:solidFill>
                <a:cs typeface="Arial" panose="020B0604020202020204" pitchFamily="34" charset="0"/>
              </a:rPr>
              <a:t>SFA advised to conduct a risk assessment on Reed and help them develop a framework allowing for </a:t>
            </a:r>
            <a:r>
              <a:rPr lang="en-GB" sz="1600" b="1" dirty="0">
                <a:solidFill>
                  <a:schemeClr val="tx2"/>
                </a:solidFill>
                <a:cs typeface="Arial" panose="020B0604020202020204" pitchFamily="34" charset="0"/>
              </a:rPr>
              <a:t>greater visibility</a:t>
            </a:r>
            <a:r>
              <a:rPr lang="en-GB" sz="1600" dirty="0">
                <a:solidFill>
                  <a:schemeClr val="tx2"/>
                </a:solidFill>
                <a:cs typeface="Arial" panose="020B0604020202020204" pitchFamily="34" charset="0"/>
              </a:rPr>
              <a:t>, </a:t>
            </a:r>
            <a:r>
              <a:rPr lang="en-GB" sz="1600" b="1" dirty="0">
                <a:solidFill>
                  <a:schemeClr val="tx2"/>
                </a:solidFill>
                <a:cs typeface="Arial" panose="020B0604020202020204" pitchFamily="34" charset="0"/>
              </a:rPr>
              <a:t>continuous collaboration </a:t>
            </a:r>
            <a:r>
              <a:rPr lang="en-GB" sz="1600" dirty="0">
                <a:solidFill>
                  <a:schemeClr val="tx2"/>
                </a:solidFill>
                <a:cs typeface="Arial" panose="020B0604020202020204" pitchFamily="34" charset="0"/>
              </a:rPr>
              <a:t>and</a:t>
            </a:r>
            <a:r>
              <a:rPr lang="en-GB" sz="1600" b="1" dirty="0">
                <a:solidFill>
                  <a:schemeClr val="tx2"/>
                </a:solidFill>
                <a:cs typeface="Arial" panose="020B0604020202020204" pitchFamily="34" charset="0"/>
              </a:rPr>
              <a:t> monitoring</a:t>
            </a:r>
            <a:r>
              <a:rPr lang="en-GB" sz="1600" dirty="0">
                <a:solidFill>
                  <a:schemeClr val="tx2"/>
                </a:solidFill>
                <a:cs typeface="Arial" panose="020B0604020202020204" pitchFamily="34" charset="0"/>
              </a:rPr>
              <a:t>.</a:t>
            </a:r>
          </a:p>
          <a:p>
            <a:endParaRPr lang="en-GB" sz="1100" dirty="0">
              <a:solidFill>
                <a:schemeClr val="tx2"/>
              </a:solidFill>
              <a:cs typeface="Arial" panose="020B0604020202020204" pitchFamily="34" charset="0"/>
            </a:endParaRPr>
          </a:p>
          <a:p>
            <a:r>
              <a:rPr lang="en-GB" sz="1600" dirty="0">
                <a:solidFill>
                  <a:schemeClr val="tx2"/>
                </a:solidFill>
                <a:cs typeface="Arial" panose="020B0604020202020204" pitchFamily="34" charset="0"/>
              </a:rPr>
              <a:t>The virtual assessment included workforce information, risks and best practices to address modern slavery. </a:t>
            </a:r>
          </a:p>
          <a:p>
            <a:endParaRPr lang="en-GB" sz="1100" dirty="0">
              <a:solidFill>
                <a:schemeClr val="tx2"/>
              </a:solidFill>
              <a:cs typeface="Arial" panose="020B0604020202020204" pitchFamily="34" charset="0"/>
            </a:endParaRPr>
          </a:p>
          <a:p>
            <a:r>
              <a:rPr lang="en-GB" sz="1600" dirty="0">
                <a:solidFill>
                  <a:schemeClr val="tx2"/>
                </a:solidFill>
                <a:cs typeface="Arial" panose="020B0604020202020204" pitchFamily="34" charset="0"/>
              </a:rPr>
              <a:t>United Utilities have made plans to use this as a process guide for any future assessments of Reed or other labour providers.</a:t>
            </a:r>
          </a:p>
          <a:p>
            <a:endParaRPr lang="en-GB" sz="1600" dirty="0">
              <a:solidFill>
                <a:schemeClr val="tx2"/>
              </a:solidFill>
              <a:cs typeface="Arial" panose="020B0604020202020204" pitchFamily="34" charset="0"/>
            </a:endParaRPr>
          </a:p>
          <a:p>
            <a:pPr>
              <a:spcAft>
                <a:spcPts val="800"/>
              </a:spcAft>
              <a:buNone/>
            </a:pPr>
            <a:r>
              <a:rPr lang="en-GB" sz="1600" dirty="0">
                <a:solidFill>
                  <a:schemeClr val="tx2"/>
                </a:solidFill>
                <a:cs typeface="Arial" panose="020B0604020202020204" pitchFamily="34" charset="0"/>
              </a:rPr>
              <a:t>The assessment seeks to evaluate the effectiveness of: </a:t>
            </a:r>
          </a:p>
          <a:p>
            <a:pPr>
              <a:lnSpc>
                <a:spcPct val="115000"/>
              </a:lnSpc>
              <a:spcAft>
                <a:spcPts val="800"/>
              </a:spcAft>
              <a:buNone/>
            </a:pPr>
            <a:r>
              <a:rPr lang="en-GB" sz="1600" dirty="0">
                <a:solidFill>
                  <a:schemeClr val="tx2"/>
                </a:solidFill>
                <a:cs typeface="Arial" panose="020B0604020202020204" pitchFamily="34" charset="0"/>
              </a:rPr>
              <a:t> </a:t>
            </a:r>
          </a:p>
          <a:p>
            <a:pPr>
              <a:lnSpc>
                <a:spcPct val="115000"/>
              </a:lnSpc>
              <a:spcAft>
                <a:spcPts val="800"/>
              </a:spcAft>
              <a:buNone/>
            </a:pPr>
            <a:endParaRPr lang="en-GB" sz="1200" i="1" kern="100" dirty="0">
              <a:ea typeface="Aptos" panose="020B0004020202020204" pitchFamily="34" charset="0"/>
              <a:cs typeface="Arial" panose="020B0604020202020204" pitchFamily="34" charset="0"/>
            </a:endParaRPr>
          </a:p>
          <a:p>
            <a:pPr>
              <a:lnSpc>
                <a:spcPct val="115000"/>
              </a:lnSpc>
              <a:spcAft>
                <a:spcPts val="800"/>
              </a:spcAft>
              <a:buNone/>
            </a:pPr>
            <a:endParaRPr lang="en-GB" sz="1200" kern="100" dirty="0">
              <a:effectLst/>
              <a:ea typeface="Aptos" panose="020B0004020202020204" pitchFamily="34" charset="0"/>
              <a:cs typeface="Arial" panose="020B0604020202020204" pitchFamily="34" charset="0"/>
            </a:endParaRPr>
          </a:p>
          <a:p>
            <a:pPr>
              <a:buNone/>
            </a:pPr>
            <a:endParaRPr lang="en-GB" sz="1200" dirty="0"/>
          </a:p>
        </p:txBody>
      </p:sp>
      <p:sp>
        <p:nvSpPr>
          <p:cNvPr id="9" name="Rectangle 3">
            <a:extLst>
              <a:ext uri="{FF2B5EF4-FFF2-40B4-BE49-F238E27FC236}">
                <a16:creationId xmlns:a16="http://schemas.microsoft.com/office/drawing/2014/main" id="{397DF11E-3DE0-647E-2AD7-FCC1B586DA3B}"/>
              </a:ext>
            </a:extLst>
          </p:cNvPr>
          <p:cNvSpPr>
            <a:spLocks noChangeArrowheads="1"/>
          </p:cNvSpPr>
          <p:nvPr/>
        </p:nvSpPr>
        <p:spPr bwMode="auto">
          <a:xfrm>
            <a:off x="8057567" y="4983039"/>
            <a:ext cx="1238250" cy="1104900"/>
          </a:xfrm>
          <a:prstGeom prst="rect">
            <a:avLst/>
          </a:prstGeom>
          <a:solidFill>
            <a:srgbClr val="C4E088"/>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Policies &amp; Procedures</a:t>
            </a:r>
            <a:endParaRPr kumimoji="0" lang="en-US" altLang="en-US" sz="1800" b="1" i="0" u="none" strike="noStrike" cap="none" normalizeH="0" baseline="0" dirty="0">
              <a:ln>
                <a:noFill/>
              </a:ln>
              <a:solidFill>
                <a:schemeClr val="tx1"/>
              </a:solidFill>
              <a:effectLst/>
            </a:endParaRPr>
          </a:p>
        </p:txBody>
      </p:sp>
      <p:sp>
        <p:nvSpPr>
          <p:cNvPr id="10" name="Rectangle 3">
            <a:extLst>
              <a:ext uri="{FF2B5EF4-FFF2-40B4-BE49-F238E27FC236}">
                <a16:creationId xmlns:a16="http://schemas.microsoft.com/office/drawing/2014/main" id="{53DC8963-D887-BA3F-93B4-10C3D3BF2281}"/>
              </a:ext>
            </a:extLst>
          </p:cNvPr>
          <p:cNvSpPr>
            <a:spLocks noChangeArrowheads="1"/>
          </p:cNvSpPr>
          <p:nvPr/>
        </p:nvSpPr>
        <p:spPr bwMode="auto">
          <a:xfrm>
            <a:off x="6657881" y="4995074"/>
            <a:ext cx="1238250" cy="1104900"/>
          </a:xfrm>
          <a:prstGeom prst="rect">
            <a:avLst/>
          </a:prstGeom>
          <a:solidFill>
            <a:srgbClr val="C4E088"/>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Recruitment &amp; Employee Management</a:t>
            </a:r>
            <a:endParaRPr kumimoji="0" lang="en-US" altLang="en-US" sz="1800" b="1" i="0" u="none" strike="noStrike" cap="none" normalizeH="0" baseline="0" dirty="0">
              <a:ln>
                <a:noFill/>
              </a:ln>
              <a:solidFill>
                <a:schemeClr val="tx1"/>
              </a:solidFill>
              <a:effectLst/>
            </a:endParaRPr>
          </a:p>
        </p:txBody>
      </p:sp>
      <p:sp>
        <p:nvSpPr>
          <p:cNvPr id="11" name="Rectangle 3">
            <a:extLst>
              <a:ext uri="{FF2B5EF4-FFF2-40B4-BE49-F238E27FC236}">
                <a16:creationId xmlns:a16="http://schemas.microsoft.com/office/drawing/2014/main" id="{202E2807-AD60-FD16-0FC9-1504477A3C51}"/>
              </a:ext>
            </a:extLst>
          </p:cNvPr>
          <p:cNvSpPr>
            <a:spLocks noChangeArrowheads="1"/>
          </p:cNvSpPr>
          <p:nvPr/>
        </p:nvSpPr>
        <p:spPr bwMode="auto">
          <a:xfrm>
            <a:off x="9492991" y="4983039"/>
            <a:ext cx="1238250" cy="1104900"/>
          </a:xfrm>
          <a:prstGeom prst="rect">
            <a:avLst/>
          </a:prstGeom>
          <a:solidFill>
            <a:srgbClr val="C4E088"/>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Address risks of Modern Slavery &amp; </a:t>
            </a:r>
            <a:r>
              <a:rPr kumimoji="0" lang="en-US" altLang="en-US" sz="1100" b="1"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Labour</a:t>
            </a: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Exploitation</a:t>
            </a:r>
            <a:endParaRPr kumimoji="0" lang="en-US" altLang="en-US" sz="1800" b="1" i="0" u="none" strike="noStrike" cap="none" normalizeH="0" baseline="0" dirty="0">
              <a:ln>
                <a:noFill/>
              </a:ln>
              <a:solidFill>
                <a:schemeClr val="tx1"/>
              </a:solidFill>
              <a:effectLst/>
            </a:endParaRPr>
          </a:p>
        </p:txBody>
      </p:sp>
      <p:sp>
        <p:nvSpPr>
          <p:cNvPr id="12" name="Rectangle 3">
            <a:extLst>
              <a:ext uri="{FF2B5EF4-FFF2-40B4-BE49-F238E27FC236}">
                <a16:creationId xmlns:a16="http://schemas.microsoft.com/office/drawing/2014/main" id="{851CC4FB-ECDB-89D5-3ACB-979EE2D55F8E}"/>
              </a:ext>
            </a:extLst>
          </p:cNvPr>
          <p:cNvSpPr>
            <a:spLocks noChangeArrowheads="1"/>
          </p:cNvSpPr>
          <p:nvPr/>
        </p:nvSpPr>
        <p:spPr bwMode="auto">
          <a:xfrm>
            <a:off x="5222457" y="4995074"/>
            <a:ext cx="1238250" cy="1104900"/>
          </a:xfrm>
          <a:prstGeom prst="rect">
            <a:avLst/>
          </a:prstGeom>
          <a:solidFill>
            <a:srgbClr val="C4E088"/>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Grievance Mechanisms</a:t>
            </a:r>
            <a:endParaRPr kumimoji="0" lang="en-US" altLang="en-US" sz="1800" b="1" i="0" u="none" strike="noStrike" cap="none" normalizeH="0" baseline="0" dirty="0">
              <a:ln>
                <a:noFill/>
              </a:ln>
              <a:solidFill>
                <a:schemeClr val="tx1"/>
              </a:solidFill>
              <a:effectLst/>
            </a:endParaRPr>
          </a:p>
        </p:txBody>
      </p:sp>
      <p:sp>
        <p:nvSpPr>
          <p:cNvPr id="13" name="Rectangle 3">
            <a:extLst>
              <a:ext uri="{FF2B5EF4-FFF2-40B4-BE49-F238E27FC236}">
                <a16:creationId xmlns:a16="http://schemas.microsoft.com/office/drawing/2014/main" id="{04C7B18C-517F-75F0-C41D-8E62CC31EB42}"/>
              </a:ext>
            </a:extLst>
          </p:cNvPr>
          <p:cNvSpPr>
            <a:spLocks noChangeArrowheads="1"/>
          </p:cNvSpPr>
          <p:nvPr/>
        </p:nvSpPr>
        <p:spPr bwMode="auto">
          <a:xfrm>
            <a:off x="3782889" y="4995074"/>
            <a:ext cx="1238250" cy="1104900"/>
          </a:xfrm>
          <a:prstGeom prst="rect">
            <a:avLst/>
          </a:prstGeom>
          <a:solidFill>
            <a:srgbClr val="C4E088"/>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Response to Modern Slavery &amp; </a:t>
            </a:r>
            <a:r>
              <a:rPr kumimoji="0" lang="en-US" altLang="en-US" sz="1100" b="1"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Labour</a:t>
            </a: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Exploitation</a:t>
            </a:r>
            <a:endParaRPr kumimoji="0" lang="en-US" altLang="en-US" sz="1800" b="1" i="0" u="none" strike="noStrike" cap="none" normalizeH="0" baseline="0" dirty="0">
              <a:ln>
                <a:noFill/>
              </a:ln>
              <a:solidFill>
                <a:schemeClr val="tx1"/>
              </a:solidFill>
              <a:effectLst/>
            </a:endParaRPr>
          </a:p>
        </p:txBody>
      </p:sp>
      <p:sp>
        <p:nvSpPr>
          <p:cNvPr id="14" name="Rectangle 3">
            <a:extLst>
              <a:ext uri="{FF2B5EF4-FFF2-40B4-BE49-F238E27FC236}">
                <a16:creationId xmlns:a16="http://schemas.microsoft.com/office/drawing/2014/main" id="{32F4F6B3-8A2B-181B-4AEF-D1695CC34989}"/>
              </a:ext>
            </a:extLst>
          </p:cNvPr>
          <p:cNvSpPr>
            <a:spLocks noChangeArrowheads="1"/>
          </p:cNvSpPr>
          <p:nvPr/>
        </p:nvSpPr>
        <p:spPr bwMode="auto">
          <a:xfrm>
            <a:off x="2347465" y="4995074"/>
            <a:ext cx="1238250" cy="1104900"/>
          </a:xfrm>
          <a:prstGeom prst="rect">
            <a:avLst/>
          </a:prstGeom>
          <a:solidFill>
            <a:srgbClr val="C4E088"/>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Training &amp; Awareness</a:t>
            </a:r>
            <a:endParaRPr kumimoji="0" lang="en-US" altLang="en-US" sz="1800" b="1" i="0" u="none" strike="noStrike" cap="none" normalizeH="0" baseline="0" dirty="0">
              <a:ln>
                <a:noFill/>
              </a:ln>
              <a:solidFill>
                <a:schemeClr val="tx1"/>
              </a:solidFill>
              <a:effectLst/>
            </a:endParaRPr>
          </a:p>
        </p:txBody>
      </p:sp>
      <p:pic>
        <p:nvPicPr>
          <p:cNvPr id="5" name="Picture 2" descr="Reed (company) - Wikipedia">
            <a:extLst>
              <a:ext uri="{FF2B5EF4-FFF2-40B4-BE49-F238E27FC236}">
                <a16:creationId xmlns:a16="http://schemas.microsoft.com/office/drawing/2014/main" id="{E8B9C607-9626-0453-3400-8080719E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767" y="563114"/>
            <a:ext cx="1145504" cy="572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5A61A26-0191-A3B9-0D63-7F6E5B4A5340}"/>
              </a:ext>
            </a:extLst>
          </p:cNvPr>
          <p:cNvPicPr>
            <a:picLocks noChangeAspect="1"/>
          </p:cNvPicPr>
          <p:nvPr/>
        </p:nvPicPr>
        <p:blipFill>
          <a:blip r:embed="rId3"/>
          <a:stretch>
            <a:fillRect/>
          </a:stretch>
        </p:blipFill>
        <p:spPr>
          <a:xfrm>
            <a:off x="6394748" y="650331"/>
            <a:ext cx="2381250" cy="398318"/>
          </a:xfrm>
          <a:prstGeom prst="rect">
            <a:avLst/>
          </a:prstGeom>
        </p:spPr>
      </p:pic>
    </p:spTree>
    <p:extLst>
      <p:ext uri="{BB962C8B-B14F-4D97-AF65-F5344CB8AC3E}">
        <p14:creationId xmlns:p14="http://schemas.microsoft.com/office/powerpoint/2010/main" val="417304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1598-D682-264A-E5D2-7E985C366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4E5CB-1556-360B-1526-87BD58CF9CD3}"/>
              </a:ext>
            </a:extLst>
          </p:cNvPr>
          <p:cNvSpPr>
            <a:spLocks noGrp="1"/>
          </p:cNvSpPr>
          <p:nvPr>
            <p:ph type="ctrTitle"/>
          </p:nvPr>
        </p:nvSpPr>
        <p:spPr>
          <a:xfrm>
            <a:off x="970591" y="1487343"/>
            <a:ext cx="3545867" cy="450042"/>
          </a:xfrm>
        </p:spPr>
        <p:txBody>
          <a:bodyPr>
            <a:normAutofit fontScale="90000"/>
          </a:bodyPr>
          <a:lstStyle/>
          <a:p>
            <a:r>
              <a:rPr lang="en-GB" dirty="0"/>
              <a:t>Outcome</a:t>
            </a:r>
          </a:p>
        </p:txBody>
      </p:sp>
      <p:sp>
        <p:nvSpPr>
          <p:cNvPr id="3" name="Subtitle 2">
            <a:extLst>
              <a:ext uri="{FF2B5EF4-FFF2-40B4-BE49-F238E27FC236}">
                <a16:creationId xmlns:a16="http://schemas.microsoft.com/office/drawing/2014/main" id="{0188BF31-85DF-6913-A107-61DF3758FDDD}"/>
              </a:ext>
            </a:extLst>
          </p:cNvPr>
          <p:cNvSpPr>
            <a:spLocks noGrp="1"/>
          </p:cNvSpPr>
          <p:nvPr>
            <p:ph type="subTitle" idx="1"/>
          </p:nvPr>
        </p:nvSpPr>
        <p:spPr>
          <a:xfrm>
            <a:off x="1031176" y="712778"/>
            <a:ext cx="3006669" cy="722483"/>
          </a:xfrm>
        </p:spPr>
        <p:txBody>
          <a:bodyPr/>
          <a:lstStyle/>
          <a:p>
            <a:r>
              <a:rPr lang="en-GB" dirty="0"/>
              <a:t>Labour Agency Operations</a:t>
            </a:r>
          </a:p>
        </p:txBody>
      </p:sp>
      <p:sp>
        <p:nvSpPr>
          <p:cNvPr id="4" name="Text Placeholder 3">
            <a:extLst>
              <a:ext uri="{FF2B5EF4-FFF2-40B4-BE49-F238E27FC236}">
                <a16:creationId xmlns:a16="http://schemas.microsoft.com/office/drawing/2014/main" id="{AA0E8929-DDB8-5BFA-90C1-701152B09841}"/>
              </a:ext>
            </a:extLst>
          </p:cNvPr>
          <p:cNvSpPr>
            <a:spLocks noGrp="1"/>
          </p:cNvSpPr>
          <p:nvPr>
            <p:ph type="body" sz="quarter" idx="10"/>
          </p:nvPr>
        </p:nvSpPr>
        <p:spPr>
          <a:xfrm>
            <a:off x="1031176" y="2045879"/>
            <a:ext cx="11008157" cy="5073411"/>
          </a:xfrm>
        </p:spPr>
        <p:txBody>
          <a:bodyPr/>
          <a:lstStyle/>
          <a:p>
            <a:pPr>
              <a:lnSpc>
                <a:spcPct val="115000"/>
              </a:lnSpc>
              <a:spcAft>
                <a:spcPts val="800"/>
              </a:spcAft>
              <a:buNone/>
            </a:pPr>
            <a:r>
              <a:rPr lang="en-GB" sz="2000" b="1" kern="100" dirty="0">
                <a:effectLst/>
                <a:ea typeface="Aptos" panose="020B0004020202020204" pitchFamily="34" charset="0"/>
                <a:cs typeface="Arial" panose="020B0604020202020204" pitchFamily="34" charset="0"/>
              </a:rPr>
              <a:t>Enhanced Due Diligence</a:t>
            </a:r>
          </a:p>
          <a:p>
            <a:pPr>
              <a:lnSpc>
                <a:spcPct val="115000"/>
              </a:lnSpc>
              <a:spcAft>
                <a:spcPts val="800"/>
              </a:spcAft>
              <a:buNone/>
            </a:pPr>
            <a:r>
              <a:rPr lang="en-GB" sz="1800" kern="100" dirty="0">
                <a:effectLst/>
                <a:ea typeface="Aptos" panose="020B0004020202020204" pitchFamily="34" charset="0"/>
                <a:cs typeface="Arial" panose="020B0604020202020204" pitchFamily="34" charset="0"/>
              </a:rPr>
              <a:t>The risk assessment that was used to conduct due diligence on Reed can now be used as a baseline to conduct further due diligence with other suppliers. </a:t>
            </a:r>
          </a:p>
          <a:p>
            <a:pPr>
              <a:buNone/>
            </a:pPr>
            <a:r>
              <a:rPr lang="en-GB" sz="2000" b="1" dirty="0">
                <a:effectLst/>
                <a:ea typeface="Aptos" panose="020B0004020202020204" pitchFamily="34" charset="0"/>
                <a:cs typeface="Arial" panose="020B0604020202020204" pitchFamily="34" charset="0"/>
              </a:rPr>
              <a:t>Improvement to Procurement Processes</a:t>
            </a:r>
          </a:p>
          <a:p>
            <a:pPr>
              <a:buNone/>
            </a:pPr>
            <a:r>
              <a:rPr lang="en-GB" sz="1800" dirty="0">
                <a:effectLst/>
                <a:ea typeface="Aptos" panose="020B0004020202020204" pitchFamily="34" charset="0"/>
                <a:cs typeface="Arial" panose="020B0604020202020204" pitchFamily="34" charset="0"/>
              </a:rPr>
              <a:t>Amends have been made to the United Utilities PQQ (pre-qualification questionnaire) and ITT (Invitation </a:t>
            </a:r>
            <a:r>
              <a:rPr lang="en-GB" sz="1800" dirty="0">
                <a:ea typeface="Aptos" panose="020B0004020202020204" pitchFamily="34" charset="0"/>
                <a:cs typeface="Arial" panose="020B0604020202020204" pitchFamily="34" charset="0"/>
              </a:rPr>
              <a:t>T</a:t>
            </a:r>
            <a:r>
              <a:rPr lang="en-GB" sz="1800" dirty="0">
                <a:effectLst/>
                <a:ea typeface="Aptos" panose="020B0004020202020204" pitchFamily="34" charset="0"/>
                <a:cs typeface="Arial" panose="020B0604020202020204" pitchFamily="34" charset="0"/>
              </a:rPr>
              <a:t>o Tender) questions which will greatly increase the visibility of subcontracted labour providers and payroll companies, both of which are key modern slavery risks in the temporary recruitment sector.</a:t>
            </a:r>
            <a:endParaRPr lang="en-GB" sz="1800" kern="100" dirty="0">
              <a:effectLst/>
              <a:ea typeface="Aptos" panose="020B0004020202020204" pitchFamily="34" charset="0"/>
              <a:cs typeface="Arial" panose="020B0604020202020204" pitchFamily="34" charset="0"/>
            </a:endParaRPr>
          </a:p>
          <a:p>
            <a:pPr>
              <a:spcBef>
                <a:spcPts val="750"/>
              </a:spcBef>
            </a:pPr>
            <a:endParaRPr lang="en-GB" sz="1800" kern="100" dirty="0">
              <a:ea typeface="Aptos" panose="020B0004020202020204" pitchFamily="34" charset="0"/>
              <a:cs typeface="Arial" panose="020B0604020202020204" pitchFamily="34" charset="0"/>
            </a:endParaRPr>
          </a:p>
          <a:p>
            <a:pPr>
              <a:spcBef>
                <a:spcPts val="750"/>
              </a:spcBef>
            </a:pPr>
            <a:endParaRPr lang="en-GB" sz="1800" kern="100" dirty="0">
              <a:effectLst/>
              <a:ea typeface="Aptos" panose="020B0004020202020204" pitchFamily="34" charset="0"/>
              <a:cs typeface="Arial" panose="020B0604020202020204" pitchFamily="34" charset="0"/>
            </a:endParaRPr>
          </a:p>
          <a:p>
            <a:pPr algn="l">
              <a:spcBef>
                <a:spcPts val="750"/>
              </a:spcBef>
            </a:pPr>
            <a:endParaRPr lang="en-GB" sz="1800" dirty="0"/>
          </a:p>
          <a:p>
            <a:pPr algn="l">
              <a:spcBef>
                <a:spcPts val="750"/>
              </a:spcBef>
            </a:pPr>
            <a:endParaRPr lang="en-GB" sz="1800" b="0" i="0" dirty="0">
              <a:solidFill>
                <a:srgbClr val="172B4D"/>
              </a:solidFill>
              <a:effectLst/>
            </a:endParaRPr>
          </a:p>
          <a:p>
            <a:endParaRPr lang="en-GB" dirty="0"/>
          </a:p>
        </p:txBody>
      </p:sp>
      <p:sp>
        <p:nvSpPr>
          <p:cNvPr id="10" name="TextBox 9">
            <a:extLst>
              <a:ext uri="{FF2B5EF4-FFF2-40B4-BE49-F238E27FC236}">
                <a16:creationId xmlns:a16="http://schemas.microsoft.com/office/drawing/2014/main" id="{F04D3F1C-5857-B25B-2331-C467DDE7802B}"/>
              </a:ext>
            </a:extLst>
          </p:cNvPr>
          <p:cNvSpPr txBox="1"/>
          <p:nvPr/>
        </p:nvSpPr>
        <p:spPr>
          <a:xfrm>
            <a:off x="970591" y="4904748"/>
            <a:ext cx="10848314" cy="1200329"/>
          </a:xfrm>
          <a:prstGeom prst="rect">
            <a:avLst/>
          </a:prstGeom>
          <a:noFill/>
        </p:spPr>
        <p:txBody>
          <a:bodyPr wrap="square">
            <a:spAutoFit/>
          </a:bodyPr>
          <a:lstStyle/>
          <a:p>
            <a:pPr>
              <a:spcBef>
                <a:spcPts val="750"/>
              </a:spcBef>
            </a:pPr>
            <a:r>
              <a:rPr lang="en-GB" sz="1800" b="1" dirty="0">
                <a:solidFill>
                  <a:schemeClr val="tx2"/>
                </a:solidFill>
              </a:rPr>
              <a:t>This piece of work demonstrates our commitment to our Human Rights and Fair Treatment Principle to promote equal opportunities to all our employees, customers and suppliers. Transparency within our supply chain can also help mitigate third party risks and work together to deliver better outcomes for our customers, our colleagues and our communities. </a:t>
            </a:r>
            <a:endParaRPr lang="en-GB" sz="1800" b="0" i="0" dirty="0">
              <a:solidFill>
                <a:schemeClr val="tx2"/>
              </a:solidFill>
              <a:effectLst/>
            </a:endParaRPr>
          </a:p>
        </p:txBody>
      </p:sp>
      <p:pic>
        <p:nvPicPr>
          <p:cNvPr id="11" name="Picture 2" descr="Reed (company) - Wikipedia">
            <a:extLst>
              <a:ext uri="{FF2B5EF4-FFF2-40B4-BE49-F238E27FC236}">
                <a16:creationId xmlns:a16="http://schemas.microsoft.com/office/drawing/2014/main" id="{FCACABAB-D9E3-9BE6-93E5-251A851D6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767" y="563114"/>
            <a:ext cx="1145504" cy="5727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8872BC-573D-EDBF-9D94-3C149222F982}"/>
              </a:ext>
            </a:extLst>
          </p:cNvPr>
          <p:cNvPicPr>
            <a:picLocks noChangeAspect="1"/>
          </p:cNvPicPr>
          <p:nvPr/>
        </p:nvPicPr>
        <p:blipFill>
          <a:blip r:embed="rId4"/>
          <a:stretch>
            <a:fillRect/>
          </a:stretch>
        </p:blipFill>
        <p:spPr>
          <a:xfrm>
            <a:off x="6394748" y="650331"/>
            <a:ext cx="2381250" cy="398318"/>
          </a:xfrm>
          <a:prstGeom prst="rect">
            <a:avLst/>
          </a:prstGeom>
        </p:spPr>
      </p:pic>
    </p:spTree>
    <p:extLst>
      <p:ext uri="{BB962C8B-B14F-4D97-AF65-F5344CB8AC3E}">
        <p14:creationId xmlns:p14="http://schemas.microsoft.com/office/powerpoint/2010/main" val="93900013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24991-E39A-D06C-9286-C2722FC19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B70E4-A740-153D-2204-E79CE24C8B3B}"/>
              </a:ext>
            </a:extLst>
          </p:cNvPr>
          <p:cNvSpPr>
            <a:spLocks noGrp="1"/>
          </p:cNvSpPr>
          <p:nvPr>
            <p:ph type="ctrTitle"/>
          </p:nvPr>
        </p:nvSpPr>
        <p:spPr/>
        <p:txBody>
          <a:bodyPr/>
          <a:lstStyle/>
          <a:p>
            <a:r>
              <a:rPr lang="en-GB" dirty="0"/>
              <a:t>Case Study 3</a:t>
            </a:r>
          </a:p>
        </p:txBody>
      </p:sp>
      <p:sp>
        <p:nvSpPr>
          <p:cNvPr id="3" name="Subtitle 2">
            <a:extLst>
              <a:ext uri="{FF2B5EF4-FFF2-40B4-BE49-F238E27FC236}">
                <a16:creationId xmlns:a16="http://schemas.microsoft.com/office/drawing/2014/main" id="{9A9886AC-5151-2DB6-3B72-433A60EF3021}"/>
              </a:ext>
            </a:extLst>
          </p:cNvPr>
          <p:cNvSpPr>
            <a:spLocks noGrp="1"/>
          </p:cNvSpPr>
          <p:nvPr>
            <p:ph type="subTitle" idx="1"/>
          </p:nvPr>
        </p:nvSpPr>
        <p:spPr>
          <a:xfrm>
            <a:off x="711627" y="2621439"/>
            <a:ext cx="11013648" cy="1655762"/>
          </a:xfrm>
        </p:spPr>
        <p:txBody>
          <a:bodyPr>
            <a:normAutofit/>
          </a:bodyPr>
          <a:lstStyle/>
          <a:p>
            <a:r>
              <a:rPr lang="en-GB" dirty="0"/>
              <a:t>Huntington WTW Innovation Project</a:t>
            </a:r>
          </a:p>
        </p:txBody>
      </p:sp>
      <p:pic>
        <p:nvPicPr>
          <p:cNvPr id="5" name="Picture 4">
            <a:extLst>
              <a:ext uri="{FF2B5EF4-FFF2-40B4-BE49-F238E27FC236}">
                <a16:creationId xmlns:a16="http://schemas.microsoft.com/office/drawing/2014/main" id="{D1648242-58CC-6006-5614-473A4B6BD313}"/>
              </a:ext>
            </a:extLst>
          </p:cNvPr>
          <p:cNvPicPr>
            <a:picLocks noChangeAspect="1"/>
          </p:cNvPicPr>
          <p:nvPr/>
        </p:nvPicPr>
        <p:blipFill>
          <a:blip r:embed="rId2"/>
          <a:stretch>
            <a:fillRect/>
          </a:stretch>
        </p:blipFill>
        <p:spPr>
          <a:xfrm>
            <a:off x="10104318" y="5955164"/>
            <a:ext cx="2087682" cy="837432"/>
          </a:xfrm>
          <a:prstGeom prst="rect">
            <a:avLst/>
          </a:prstGeom>
        </p:spPr>
      </p:pic>
    </p:spTree>
    <p:extLst>
      <p:ext uri="{BB962C8B-B14F-4D97-AF65-F5344CB8AC3E}">
        <p14:creationId xmlns:p14="http://schemas.microsoft.com/office/powerpoint/2010/main" val="368092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7E06-5493-162C-33BF-E4605B30B122}"/>
            </a:ext>
          </a:extLst>
        </p:cNvPr>
        <p:cNvGrpSpPr/>
        <p:nvPr/>
      </p:nvGrpSpPr>
      <p:grpSpPr>
        <a:xfrm>
          <a:off x="0" y="0"/>
          <a:ext cx="0" cy="0"/>
          <a:chOff x="0" y="0"/>
          <a:chExt cx="0" cy="0"/>
        </a:xfrm>
      </p:grpSpPr>
      <p:pic>
        <p:nvPicPr>
          <p:cNvPr id="10" name="Picture 2" descr="Actuators SAV">
            <a:extLst>
              <a:ext uri="{FF2B5EF4-FFF2-40B4-BE49-F238E27FC236}">
                <a16:creationId xmlns:a16="http://schemas.microsoft.com/office/drawing/2014/main" id="{EB193F78-8BA7-A0EE-A073-95CDB4E3F2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8" r="18692"/>
          <a:stretch/>
        </p:blipFill>
        <p:spPr bwMode="auto">
          <a:xfrm>
            <a:off x="9614677" y="3076492"/>
            <a:ext cx="2105246" cy="289205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9222F91-91EE-DD4F-1A31-A9375D768A7F}"/>
              </a:ext>
            </a:extLst>
          </p:cNvPr>
          <p:cNvSpPr>
            <a:spLocks noGrp="1"/>
          </p:cNvSpPr>
          <p:nvPr>
            <p:ph type="subTitle" idx="1"/>
          </p:nvPr>
        </p:nvSpPr>
        <p:spPr>
          <a:xfrm>
            <a:off x="1031176" y="712778"/>
            <a:ext cx="3975389" cy="722483"/>
          </a:xfrm>
        </p:spPr>
        <p:txBody>
          <a:bodyPr/>
          <a:lstStyle/>
          <a:p>
            <a:r>
              <a:rPr lang="en-GB" dirty="0"/>
              <a:t>Huntington WTW Innovation Project</a:t>
            </a:r>
          </a:p>
        </p:txBody>
      </p:sp>
      <p:sp>
        <p:nvSpPr>
          <p:cNvPr id="4" name="Text Placeholder 3">
            <a:extLst>
              <a:ext uri="{FF2B5EF4-FFF2-40B4-BE49-F238E27FC236}">
                <a16:creationId xmlns:a16="http://schemas.microsoft.com/office/drawing/2014/main" id="{D4704C36-D360-C285-F3FE-226FA26F56DD}"/>
              </a:ext>
            </a:extLst>
          </p:cNvPr>
          <p:cNvSpPr>
            <a:spLocks noGrp="1"/>
          </p:cNvSpPr>
          <p:nvPr>
            <p:ph type="body" sz="quarter" idx="10"/>
          </p:nvPr>
        </p:nvSpPr>
        <p:spPr>
          <a:xfrm>
            <a:off x="2293144" y="1635733"/>
            <a:ext cx="5904558" cy="4193212"/>
          </a:xfrm>
        </p:spPr>
        <p:txBody>
          <a:bodyPr/>
          <a:lstStyle/>
          <a:p>
            <a:pPr algn="l">
              <a:spcBef>
                <a:spcPts val="750"/>
              </a:spcBef>
            </a:pPr>
            <a:endParaRPr lang="en-GB" b="0" i="0" dirty="0">
              <a:solidFill>
                <a:srgbClr val="172B4D"/>
              </a:solidFill>
              <a:effectLst/>
            </a:endParaRPr>
          </a:p>
          <a:p>
            <a:endParaRPr lang="en-GB" dirty="0"/>
          </a:p>
        </p:txBody>
      </p:sp>
      <p:sp>
        <p:nvSpPr>
          <p:cNvPr id="8" name="TextBox 7">
            <a:extLst>
              <a:ext uri="{FF2B5EF4-FFF2-40B4-BE49-F238E27FC236}">
                <a16:creationId xmlns:a16="http://schemas.microsoft.com/office/drawing/2014/main" id="{58F2B20D-865A-5CA6-3A01-835E1671735F}"/>
              </a:ext>
            </a:extLst>
          </p:cNvPr>
          <p:cNvSpPr txBox="1"/>
          <p:nvPr/>
        </p:nvSpPr>
        <p:spPr>
          <a:xfrm>
            <a:off x="1031176" y="1821085"/>
            <a:ext cx="9108706" cy="4245265"/>
          </a:xfrm>
          <a:prstGeom prst="rect">
            <a:avLst/>
          </a:prstGeom>
          <a:noFill/>
        </p:spPr>
        <p:txBody>
          <a:bodyPr wrap="square">
            <a:spAutoFit/>
          </a:bodyPr>
          <a:lstStyle/>
          <a:p>
            <a:pPr>
              <a:lnSpc>
                <a:spcPct val="115000"/>
              </a:lnSpc>
              <a:spcAft>
                <a:spcPts val="800"/>
              </a:spcAft>
              <a:buNone/>
            </a:pPr>
            <a:r>
              <a:rPr lang="en-GB" sz="1600" kern="100" dirty="0">
                <a:solidFill>
                  <a:schemeClr val="tx2"/>
                </a:solidFill>
                <a:cs typeface="Arial" panose="020B0604020202020204" pitchFamily="34" charset="0"/>
              </a:rPr>
              <a:t>A Start Up to Waste notice had been issued by the Drinking Water Inspectorate (DWI) along with Regulatory dates.</a:t>
            </a:r>
          </a:p>
          <a:p>
            <a:pPr>
              <a:lnSpc>
                <a:spcPct val="115000"/>
              </a:lnSpc>
              <a:spcAft>
                <a:spcPts val="800"/>
              </a:spcAft>
              <a:buNone/>
            </a:pPr>
            <a:r>
              <a:rPr lang="en-GB" sz="1600" kern="100" dirty="0">
                <a:solidFill>
                  <a:schemeClr val="tx2"/>
                </a:solidFill>
                <a:cs typeface="Arial" panose="020B0604020202020204" pitchFamily="34" charset="0"/>
              </a:rPr>
              <a:t>This required an upgrade to first stage filter (GAC) streams 1, 2, and 3, and the works needed to be completed by 31st December 2024.</a:t>
            </a:r>
          </a:p>
          <a:p>
            <a:pPr>
              <a:buNone/>
            </a:pPr>
            <a:r>
              <a:rPr lang="en-GB" sz="1600" kern="100" dirty="0">
                <a:solidFill>
                  <a:schemeClr val="tx2"/>
                </a:solidFill>
                <a:cs typeface="Arial" panose="020B0604020202020204" pitchFamily="34" charset="0"/>
              </a:rPr>
              <a:t>Failure to comply with Regulations would involve prosecution. United Utilities looked out to its supply chain for innovative ideas for how to ensure the work was completed in a timely manner. </a:t>
            </a:r>
          </a:p>
          <a:p>
            <a:pPr>
              <a:lnSpc>
                <a:spcPct val="115000"/>
              </a:lnSpc>
              <a:spcAft>
                <a:spcPts val="800"/>
              </a:spcAft>
              <a:buNone/>
            </a:pPr>
            <a:r>
              <a:rPr lang="en-GB" sz="1600" kern="100" dirty="0">
                <a:solidFill>
                  <a:schemeClr val="tx2"/>
                </a:solidFill>
                <a:cs typeface="Arial" panose="020B0604020202020204" pitchFamily="34" charset="0"/>
              </a:rPr>
              <a:t>United Utilities worked with </a:t>
            </a:r>
            <a:r>
              <a:rPr lang="en-GB" sz="1600" kern="100" dirty="0" err="1">
                <a:solidFill>
                  <a:schemeClr val="tx2"/>
                </a:solidFill>
                <a:cs typeface="Arial" panose="020B0604020202020204" pitchFamily="34" charset="0"/>
              </a:rPr>
              <a:t>Auma</a:t>
            </a:r>
            <a:r>
              <a:rPr lang="en-GB" sz="1600" kern="100" dirty="0">
                <a:solidFill>
                  <a:schemeClr val="tx2"/>
                </a:solidFill>
                <a:cs typeface="Arial" panose="020B0604020202020204" pitchFamily="34" charset="0"/>
              </a:rPr>
              <a:t>, who were able to install a “SAV Variable speed actuator”, which allowed for variable speed control of the valve across 10 different sectors of travel, giving precise positioning and feedback.</a:t>
            </a:r>
          </a:p>
          <a:p>
            <a:pPr>
              <a:buNone/>
            </a:pPr>
            <a:r>
              <a:rPr lang="en-GB" sz="1600" kern="100" dirty="0">
                <a:solidFill>
                  <a:schemeClr val="tx2"/>
                </a:solidFill>
                <a:cs typeface="Arial" panose="020B0604020202020204" pitchFamily="34" charset="0"/>
              </a:rPr>
              <a:t>AUMA were able to collaborate with United Utilities Instrumentation Field Service Engineers, Production managers, Projects managers, and FSEs. </a:t>
            </a:r>
          </a:p>
          <a:p>
            <a:pPr>
              <a:lnSpc>
                <a:spcPct val="115000"/>
              </a:lnSpc>
              <a:spcAft>
                <a:spcPts val="800"/>
              </a:spcAft>
              <a:buNone/>
            </a:pPr>
            <a:r>
              <a:rPr lang="en-GB" sz="1600" kern="100" dirty="0">
                <a:solidFill>
                  <a:schemeClr val="tx2"/>
                </a:solidFill>
                <a:cs typeface="Arial" panose="020B0604020202020204" pitchFamily="34" charset="0"/>
              </a:rPr>
              <a:t>Emergency shut function was programmed in at the United Utilities specified desired speed.</a:t>
            </a:r>
          </a:p>
          <a:p>
            <a:pPr>
              <a:buNone/>
            </a:pPr>
            <a:r>
              <a:rPr lang="en-GB" sz="1600" kern="100" dirty="0">
                <a:solidFill>
                  <a:schemeClr val="tx2"/>
                </a:solidFill>
                <a:cs typeface="Arial" panose="020B0604020202020204" pitchFamily="34" charset="0"/>
              </a:rPr>
              <a:t>Variable speed actuators work well together with UPS and Battery Back-up systems due to low energy usage, and the fact that they can be programmed cascade startup, preventing large energy surges.</a:t>
            </a:r>
          </a:p>
        </p:txBody>
      </p:sp>
      <p:pic>
        <p:nvPicPr>
          <p:cNvPr id="5" name="Picture 4">
            <a:extLst>
              <a:ext uri="{FF2B5EF4-FFF2-40B4-BE49-F238E27FC236}">
                <a16:creationId xmlns:a16="http://schemas.microsoft.com/office/drawing/2014/main" id="{57FB3132-9632-D296-EB86-893CFE3C0072}"/>
              </a:ext>
            </a:extLst>
          </p:cNvPr>
          <p:cNvPicPr>
            <a:picLocks noChangeAspect="1"/>
          </p:cNvPicPr>
          <p:nvPr/>
        </p:nvPicPr>
        <p:blipFill>
          <a:blip r:embed="rId3"/>
          <a:stretch>
            <a:fillRect/>
          </a:stretch>
        </p:blipFill>
        <p:spPr>
          <a:xfrm>
            <a:off x="7858392" y="332962"/>
            <a:ext cx="2087682" cy="837432"/>
          </a:xfrm>
          <a:prstGeom prst="rect">
            <a:avLst/>
          </a:prstGeom>
        </p:spPr>
      </p:pic>
      <p:sp>
        <p:nvSpPr>
          <p:cNvPr id="9" name="Title 1">
            <a:extLst>
              <a:ext uri="{FF2B5EF4-FFF2-40B4-BE49-F238E27FC236}">
                <a16:creationId xmlns:a16="http://schemas.microsoft.com/office/drawing/2014/main" id="{C56D4A4F-24CE-7BE5-DEB7-721A7BCB75B9}"/>
              </a:ext>
            </a:extLst>
          </p:cNvPr>
          <p:cNvSpPr txBox="1">
            <a:spLocks/>
          </p:cNvSpPr>
          <p:nvPr/>
        </p:nvSpPr>
        <p:spPr>
          <a:xfrm>
            <a:off x="713103" y="1473271"/>
            <a:ext cx="3545867" cy="450042"/>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3600" b="1" kern="1200">
                <a:solidFill>
                  <a:schemeClr val="tx2"/>
                </a:solidFill>
                <a:latin typeface="+mn-lt"/>
                <a:ea typeface="+mj-ea"/>
                <a:cs typeface="+mj-cs"/>
              </a:defRPr>
            </a:lvl1pPr>
          </a:lstStyle>
          <a:p>
            <a:r>
              <a:rPr lang="en-GB" sz="3200" dirty="0"/>
              <a:t>Overview</a:t>
            </a:r>
          </a:p>
        </p:txBody>
      </p:sp>
    </p:spTree>
    <p:extLst>
      <p:ext uri="{BB962C8B-B14F-4D97-AF65-F5344CB8AC3E}">
        <p14:creationId xmlns:p14="http://schemas.microsoft.com/office/powerpoint/2010/main" val="3265632931"/>
      </p:ext>
    </p:extLst>
  </p:cSld>
  <p:clrMapOvr>
    <a:masterClrMapping/>
  </p:clrMapOvr>
</p:sld>
</file>

<file path=ppt/theme/theme1.xml><?xml version="1.0" encoding="utf-8"?>
<a:theme xmlns:a="http://schemas.openxmlformats.org/drawingml/2006/main" name="Case Study">
  <a:themeElements>
    <a:clrScheme name="UU">
      <a:dk1>
        <a:srgbClr val="000000"/>
      </a:dk1>
      <a:lt1>
        <a:srgbClr val="FFFFFF"/>
      </a:lt1>
      <a:dk2>
        <a:srgbClr val="024E43"/>
      </a:dk2>
      <a:lt2>
        <a:srgbClr val="DBD9D6"/>
      </a:lt2>
      <a:accent1>
        <a:srgbClr val="008542"/>
      </a:accent1>
      <a:accent2>
        <a:srgbClr val="C3E088"/>
      </a:accent2>
      <a:accent3>
        <a:srgbClr val="003E52"/>
      </a:accent3>
      <a:accent4>
        <a:srgbClr val="00A1DF"/>
      </a:accent4>
      <a:accent5>
        <a:srgbClr val="D7006D"/>
      </a:accent5>
      <a:accent6>
        <a:srgbClr val="77226C"/>
      </a:accent6>
      <a:hlink>
        <a:srgbClr val="00A1DF"/>
      </a:hlink>
      <a:folHlink>
        <a:srgbClr val="D700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97FAA-75A6-481D-8B76-3BE0EAC5AC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0797A89-4A27-4241-94B6-5986AAC0019A}">
  <ds:schemaRefs>
    <ds:schemaRef ds:uri="http://schemas.microsoft.com/sharepoint/v3/contenttype/forms"/>
  </ds:schemaRefs>
</ds:datastoreItem>
</file>

<file path=customXml/itemProps3.xml><?xml version="1.0" encoding="utf-8"?>
<ds:datastoreItem xmlns:ds="http://schemas.openxmlformats.org/officeDocument/2006/customXml" ds:itemID="{5D7AEB6D-D085-4F5F-81BE-3395478E1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9441</TotalTime>
  <Words>1945</Words>
  <Application>Microsoft Office PowerPoint</Application>
  <PresentationFormat>Widescreen</PresentationFormat>
  <Paragraphs>139</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Symbol</vt:lpstr>
      <vt:lpstr>Case Study</vt:lpstr>
      <vt:lpstr>Supplier Case Studies</vt:lpstr>
      <vt:lpstr>Case study 1</vt:lpstr>
      <vt:lpstr>Overview</vt:lpstr>
      <vt:lpstr>Outcome</vt:lpstr>
      <vt:lpstr>Case Study 2</vt:lpstr>
      <vt:lpstr>Overview</vt:lpstr>
      <vt:lpstr>Outcome</vt:lpstr>
      <vt:lpstr>Case Study 3</vt:lpstr>
      <vt:lpstr>PowerPoint Presentation</vt:lpstr>
      <vt:lpstr>Outcome</vt:lpstr>
      <vt:lpstr>Case Study 4</vt:lpstr>
      <vt:lpstr>PowerPoint Presentation</vt:lpstr>
      <vt:lpstr>Outcome</vt:lpstr>
      <vt:lpstr>Case Study 5</vt:lpstr>
      <vt:lpstr>PowerPoint Presentation</vt:lpstr>
      <vt:lpstr>Outcome</vt:lpstr>
      <vt:lpstr>Case Study 6</vt:lpstr>
      <vt:lpstr>Overview</vt:lpstr>
      <vt:lpstr>Outcome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Whewell, Amelia</dc:creator>
  <cp:lastModifiedBy>Hancox, Daniel</cp:lastModifiedBy>
  <cp:revision>18</cp:revision>
  <dcterms:created xsi:type="dcterms:W3CDTF">2025-05-08T13:07:10Z</dcterms:created>
  <dcterms:modified xsi:type="dcterms:W3CDTF">2025-06-02T11:46:45Z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a35bea-b470-4850-b735-1c48374a6ec0_Enabled">
    <vt:lpwstr>true</vt:lpwstr>
  </property>
  <property fmtid="{D5CDD505-2E9C-101B-9397-08002B2CF9AE}" pid="3" name="MSIP_Label_5fa35bea-b470-4850-b735-1c48374a6ec0_SetDate">
    <vt:lpwstr>2025-05-08T13:24:17Z</vt:lpwstr>
  </property>
  <property fmtid="{D5CDD505-2E9C-101B-9397-08002B2CF9AE}" pid="4" name="MSIP_Label_5fa35bea-b470-4850-b735-1c48374a6ec0_Method">
    <vt:lpwstr>Privileged</vt:lpwstr>
  </property>
  <property fmtid="{D5CDD505-2E9C-101B-9397-08002B2CF9AE}" pid="5" name="MSIP_Label_5fa35bea-b470-4850-b735-1c48374a6ec0_Name">
    <vt:lpwstr>Internal</vt:lpwstr>
  </property>
  <property fmtid="{D5CDD505-2E9C-101B-9397-08002B2CF9AE}" pid="6" name="MSIP_Label_5fa35bea-b470-4850-b735-1c48374a6ec0_SiteId">
    <vt:lpwstr>fd84ea5f-acd2-4dfc-9b72-abb5d1685310</vt:lpwstr>
  </property>
  <property fmtid="{D5CDD505-2E9C-101B-9397-08002B2CF9AE}" pid="7" name="MSIP_Label_5fa35bea-b470-4850-b735-1c48374a6ec0_ActionId">
    <vt:lpwstr>468d35dc-3c27-40c2-8b3c-97e5f12a9536</vt:lpwstr>
  </property>
  <property fmtid="{D5CDD505-2E9C-101B-9397-08002B2CF9AE}" pid="8" name="MSIP_Label_5fa35bea-b470-4850-b735-1c48374a6ec0_ContentBits">
    <vt:lpwstr>0</vt:lpwstr>
  </property>
  <property fmtid="{D5CDD505-2E9C-101B-9397-08002B2CF9AE}" pid="9" name="MSIP_Label_5fa35bea-b470-4850-b735-1c48374a6ec0_Tag">
    <vt:lpwstr>10, 0, 1, 1</vt:lpwstr>
  </property>
</Properties>
</file>